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1/8/2018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1/8/2018</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457200"/>
            <a:ext cx="6934200" cy="5478423"/>
          </a:xfrm>
          <a:prstGeom prst="rect">
            <a:avLst/>
          </a:prstGeom>
        </p:spPr>
        <p:txBody>
          <a:bodyPr wrap="square">
            <a:spAutoFit/>
          </a:bodyPr>
          <a:lstStyle/>
          <a:p>
            <a:pPr algn="ctr" rtl="1">
              <a:lnSpc>
                <a:spcPct val="150000"/>
              </a:lnSpc>
            </a:pPr>
            <a:r>
              <a:rPr lang="ar-SA" sz="8000" dirty="0">
                <a:solidFill>
                  <a:schemeClr val="bg1"/>
                </a:solidFill>
                <a:latin typeface="IranNastaliq" pitchFamily="18" charset="0"/>
                <a:ea typeface="Times New Roman"/>
                <a:cs typeface="IranNastaliq" pitchFamily="18" charset="0"/>
              </a:rPr>
              <a:t>به نام آنکه جان را فکرت آموخت</a:t>
            </a:r>
            <a:endParaRPr lang="en-US" sz="8000" dirty="0">
              <a:solidFill>
                <a:schemeClr val="bg1"/>
              </a:solidFill>
              <a:latin typeface="IranNastaliq" pitchFamily="18" charset="0"/>
              <a:ea typeface="Times New Roman"/>
              <a:cs typeface="IranNastaliq" pitchFamily="18" charset="0"/>
            </a:endParaRPr>
          </a:p>
          <a:p>
            <a:pPr algn="ctr" rtl="1">
              <a:lnSpc>
                <a:spcPct val="150000"/>
              </a:lnSpc>
            </a:pPr>
            <a:r>
              <a:rPr lang="ar-SA" sz="8000" dirty="0">
                <a:solidFill>
                  <a:schemeClr val="bg1"/>
                </a:solidFill>
                <a:latin typeface="IranNastaliq" pitchFamily="18" charset="0"/>
                <a:ea typeface="Times New Roman"/>
                <a:cs typeface="IranNastaliq" pitchFamily="18" charset="0"/>
              </a:rPr>
              <a:t>دادرسی در امور مالیاتی</a:t>
            </a:r>
            <a:endParaRPr lang="en-US" sz="8000" dirty="0">
              <a:solidFill>
                <a:schemeClr val="bg1"/>
              </a:solidFill>
              <a:latin typeface="IranNastaliq" pitchFamily="18" charset="0"/>
              <a:ea typeface="Times New Roman"/>
              <a:cs typeface="IranNastaliq" pitchFamily="18" charset="0"/>
            </a:endParaRPr>
          </a:p>
          <a:p>
            <a:pPr algn="ctr" rtl="1">
              <a:lnSpc>
                <a:spcPct val="150000"/>
              </a:lnSpc>
            </a:pPr>
            <a:r>
              <a:rPr lang="ar-SA" sz="8000" dirty="0">
                <a:solidFill>
                  <a:schemeClr val="bg1"/>
                </a:solidFill>
                <a:latin typeface="IranNastaliq" pitchFamily="18" charset="0"/>
                <a:ea typeface="Times New Roman"/>
                <a:cs typeface="IranNastaliq" pitchFamily="18" charset="0"/>
              </a:rPr>
              <a:t>تهیه کننده: احمد غفارزاده</a:t>
            </a:r>
            <a:endParaRPr lang="en-US" sz="8000" dirty="0">
              <a:solidFill>
                <a:schemeClr val="bg1"/>
              </a:solidFill>
              <a:effectLst/>
              <a:latin typeface="IranNastaliq" pitchFamily="18" charset="0"/>
              <a:ea typeface="Times New Roman"/>
              <a:cs typeface="IranNastaliq" pitchFamily="18" charset="0"/>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990600"/>
            <a:ext cx="5486400" cy="3293209"/>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انواع </a:t>
            </a:r>
            <a:r>
              <a:rPr lang="ar-SA" sz="3200" b="1" dirty="0">
                <a:latin typeface="Times New Roman"/>
                <a:ea typeface="Times New Roman"/>
                <a:cs typeface="B Zar" pitchFamily="2" charset="-78"/>
              </a:rPr>
              <a:t>مراجع </a:t>
            </a:r>
            <a:r>
              <a:rPr lang="ar-SA" sz="3200" b="1" dirty="0" smtClean="0">
                <a:latin typeface="Times New Roman"/>
                <a:ea typeface="Times New Roman"/>
                <a:cs typeface="B Zar" pitchFamily="2" charset="-78"/>
              </a:rPr>
              <a:t>دادرسی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1-</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قضایی</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2-</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شبه </a:t>
            </a:r>
            <a:r>
              <a:rPr lang="ar-SA" sz="2400" b="1" dirty="0">
                <a:solidFill>
                  <a:schemeClr val="bg1"/>
                </a:solidFill>
                <a:latin typeface="Times New Roman"/>
                <a:ea typeface="Times New Roman"/>
                <a:cs typeface="B Zar" pitchFamily="2" charset="-78"/>
              </a:rPr>
              <a:t>قضایی</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3- </a:t>
            </a:r>
            <a:r>
              <a:rPr lang="ar-SA" sz="2400" b="1" dirty="0" smtClean="0">
                <a:solidFill>
                  <a:schemeClr val="bg1"/>
                </a:solidFill>
                <a:latin typeface="Times New Roman"/>
                <a:ea typeface="Times New Roman"/>
                <a:cs typeface="B Zar" pitchFamily="2" charset="-78"/>
              </a:rPr>
              <a:t>اداره-انتظامی </a:t>
            </a:r>
            <a:r>
              <a:rPr lang="ar-SA" sz="2400" b="1" dirty="0">
                <a:solidFill>
                  <a:schemeClr val="bg1"/>
                </a:solidFill>
                <a:latin typeface="Times New Roman"/>
                <a:ea typeface="Times New Roman"/>
                <a:cs typeface="B Zar" pitchFamily="2" charset="-78"/>
              </a:rPr>
              <a:t>و انضباطی</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631016"/>
            <a:ext cx="7086600" cy="1569660"/>
          </a:xfrm>
          <a:prstGeom prst="rect">
            <a:avLst/>
          </a:prstGeom>
        </p:spPr>
        <p:txBody>
          <a:bodyPr wrap="square">
            <a:spAutoFit/>
          </a:bodyPr>
          <a:lstStyle/>
          <a:p>
            <a:pPr algn="just" rtl="1">
              <a:lnSpc>
                <a:spcPct val="200000"/>
              </a:lnSpc>
            </a:pPr>
            <a:r>
              <a:rPr lang="ar-SA" sz="2400" b="1" dirty="0" smtClean="0">
                <a:solidFill>
                  <a:schemeClr val="bg1"/>
                </a:solidFill>
                <a:latin typeface="Times New Roman"/>
                <a:ea typeface="Times New Roman"/>
                <a:cs typeface="B Zar" pitchFamily="2" charset="-78"/>
              </a:rPr>
              <a:t>-</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برای</a:t>
            </a:r>
            <a:r>
              <a:rPr lang="ar-SA" sz="2400" b="1" dirty="0">
                <a:solidFill>
                  <a:schemeClr val="bg1"/>
                </a:solidFill>
                <a:latin typeface="Times New Roman"/>
                <a:ea typeface="Times New Roman"/>
                <a:cs typeface="B Zar" pitchFamily="2" charset="-78"/>
              </a:rPr>
              <a:t>  تظلم خواهی به کدام مرجع دادرسی مراجعه نماییم؟</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کدام </a:t>
            </a:r>
            <a:r>
              <a:rPr lang="ar-SA" sz="2400" b="1" dirty="0">
                <a:solidFill>
                  <a:schemeClr val="bg1"/>
                </a:solidFill>
                <a:latin typeface="Times New Roman"/>
                <a:ea typeface="Times New Roman"/>
                <a:cs typeface="B Zar" pitchFamily="2" charset="-78"/>
              </a:rPr>
              <a:t>مرجع صلاحیت رسیدگی به دعاوی را دارد؟</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3564" y="914600"/>
            <a:ext cx="7391400" cy="4031873"/>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تعریف صلاحیت</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صلاحیت عبارت است ازتوانایی و الزام و یا حق و تکلیفی که مراجع دادرسی اعم از قضایی یا اداری در رسیدگی به دعاوی، شکایت و یا امور غیر </a:t>
            </a:r>
            <a:r>
              <a:rPr lang="fa-IR" sz="2400" b="1" dirty="0" smtClean="0">
                <a:solidFill>
                  <a:schemeClr val="bg1"/>
                </a:solidFill>
                <a:latin typeface="Times New Roman"/>
                <a:ea typeface="Times New Roman"/>
                <a:cs typeface="B Zar" pitchFamily="2" charset="-78"/>
              </a:rPr>
              <a:t>ترافعي</a:t>
            </a:r>
            <a:r>
              <a:rPr lang="ar-SA" sz="2400" b="1" dirty="0" smtClean="0">
                <a:solidFill>
                  <a:schemeClr val="bg1"/>
                </a:solidFill>
                <a:latin typeface="Times New Roman"/>
                <a:ea typeface="Times New Roman"/>
                <a:cs typeface="B Zar" pitchFamily="2" charset="-78"/>
              </a:rPr>
              <a:t> </a:t>
            </a:r>
            <a:r>
              <a:rPr lang="ar-SA" sz="2400" b="1" dirty="0">
                <a:solidFill>
                  <a:schemeClr val="bg1"/>
                </a:solidFill>
                <a:latin typeface="Times New Roman"/>
                <a:ea typeface="Times New Roman"/>
                <a:cs typeface="B Zar" pitchFamily="2" charset="-78"/>
              </a:rPr>
              <a:t>به حکم قانون دارند و در صورت ارجاع موضوع به آنان مکلف به رسیدگی و صدور حکم هستند.</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85800"/>
            <a:ext cx="7467600" cy="5509200"/>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انواع </a:t>
            </a:r>
            <a:r>
              <a:rPr lang="ar-SA" sz="3200" b="1" dirty="0">
                <a:latin typeface="Times New Roman"/>
                <a:ea typeface="Times New Roman"/>
                <a:cs typeface="B Zar" pitchFamily="2" charset="-78"/>
              </a:rPr>
              <a:t>صلاحیت </a:t>
            </a:r>
            <a:r>
              <a:rPr lang="ar-SA" sz="3200" b="1" dirty="0" smtClean="0">
                <a:latin typeface="Times New Roman"/>
                <a:ea typeface="Times New Roman"/>
                <a:cs typeface="B Zar" pitchFamily="2" charset="-78"/>
              </a:rPr>
              <a:t>ها</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1-صلاحیت ذاتی(غیر قابل تغییر که با نظم عمومی گره خورده)</a:t>
            </a:r>
            <a:endParaRPr lang="en-US" sz="2400" b="1" dirty="0">
              <a:solidFill>
                <a:schemeClr val="bg1"/>
              </a:solidFill>
              <a:latin typeface="Times New Roman"/>
              <a:ea typeface="Times New Roman"/>
              <a:cs typeface="B Zar" pitchFamily="2" charset="-78"/>
            </a:endParaRPr>
          </a:p>
          <a:p>
            <a:pPr algn="just" rtl="1">
              <a:lnSpc>
                <a:spcPct val="200000"/>
              </a:lnSpc>
            </a:pP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1-1 </a:t>
            </a:r>
            <a:r>
              <a:rPr lang="ar-SA" sz="2400" b="1" dirty="0">
                <a:solidFill>
                  <a:schemeClr val="bg1"/>
                </a:solidFill>
                <a:latin typeface="Times New Roman"/>
                <a:ea typeface="Times New Roman"/>
                <a:cs typeface="B Zar" pitchFamily="2" charset="-78"/>
              </a:rPr>
              <a:t>صنف(مدنی، کیفری یا اداری)</a:t>
            </a:r>
            <a:endParaRPr lang="en-US" sz="2400" b="1" dirty="0">
              <a:solidFill>
                <a:schemeClr val="bg1"/>
              </a:solidFill>
              <a:latin typeface="Times New Roman"/>
              <a:ea typeface="Times New Roman"/>
              <a:cs typeface="B Zar" pitchFamily="2" charset="-78"/>
            </a:endParaRPr>
          </a:p>
          <a:p>
            <a:pPr algn="just" rtl="1">
              <a:lnSpc>
                <a:spcPct val="200000"/>
              </a:lnSpc>
            </a:pPr>
            <a:r>
              <a:rPr lang="fa-IR" sz="2400" b="1" dirty="0" smtClean="0">
                <a:solidFill>
                  <a:schemeClr val="bg1"/>
                </a:solidFill>
                <a:latin typeface="Times New Roman"/>
                <a:ea typeface="Times New Roman"/>
                <a:cs typeface="B Zar" pitchFamily="2" charset="-78"/>
              </a:rPr>
              <a:t>	2</a:t>
            </a:r>
            <a:r>
              <a:rPr lang="ar-SA" sz="2400" b="1" dirty="0" smtClean="0">
                <a:solidFill>
                  <a:schemeClr val="bg1"/>
                </a:solidFill>
                <a:latin typeface="Times New Roman"/>
                <a:ea typeface="Times New Roman"/>
                <a:cs typeface="B Zar" pitchFamily="2" charset="-78"/>
              </a:rPr>
              <a:t>-</a:t>
            </a:r>
            <a:r>
              <a:rPr lang="fa-IR" sz="2400" b="1" dirty="0" smtClean="0">
                <a:solidFill>
                  <a:schemeClr val="bg1"/>
                </a:solidFill>
                <a:latin typeface="Times New Roman"/>
                <a:ea typeface="Times New Roman"/>
                <a:cs typeface="B Zar" pitchFamily="2" charset="-78"/>
              </a:rPr>
              <a:t>1</a:t>
            </a:r>
            <a:r>
              <a:rPr lang="ar-SA" sz="2400" b="1" dirty="0" smtClean="0">
                <a:solidFill>
                  <a:schemeClr val="bg1"/>
                </a:solidFill>
                <a:latin typeface="Times New Roman"/>
                <a:ea typeface="Times New Roman"/>
                <a:cs typeface="B Zar" pitchFamily="2" charset="-78"/>
              </a:rPr>
              <a:t>-نوع(اختصاصی </a:t>
            </a:r>
            <a:r>
              <a:rPr lang="ar-SA" sz="2400" b="1" dirty="0">
                <a:solidFill>
                  <a:schemeClr val="bg1"/>
                </a:solidFill>
                <a:latin typeface="Times New Roman"/>
                <a:ea typeface="Times New Roman"/>
                <a:cs typeface="B Zar" pitchFamily="2" charset="-78"/>
              </a:rPr>
              <a:t>يا عمومی مثل دادگاه</a:t>
            </a:r>
            <a:r>
              <a:rPr lang="en-US" sz="2400" b="1" dirty="0">
                <a:solidFill>
                  <a:schemeClr val="bg1"/>
                </a:solidFill>
                <a:latin typeface="Tahoma"/>
                <a:ea typeface="Times New Roman"/>
                <a:cs typeface="B Zar" pitchFamily="2" charset="-78"/>
              </a:rPr>
              <a:t>‌</a:t>
            </a:r>
            <a:r>
              <a:rPr lang="ar-SA" sz="2400" b="1" dirty="0">
                <a:solidFill>
                  <a:schemeClr val="bg1"/>
                </a:solidFill>
                <a:latin typeface="Times New Roman"/>
                <a:ea typeface="Times New Roman"/>
                <a:cs typeface="B Zar" pitchFamily="2" charset="-78"/>
              </a:rPr>
              <a:t>های عمومی و </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دادگاه </a:t>
            </a:r>
            <a:r>
              <a:rPr lang="ar-SA" sz="2400" b="1" dirty="0">
                <a:solidFill>
                  <a:schemeClr val="bg1"/>
                </a:solidFill>
                <a:latin typeface="Times New Roman"/>
                <a:ea typeface="Times New Roman"/>
                <a:cs typeface="B Zar" pitchFamily="2" charset="-78"/>
              </a:rPr>
              <a:t>های نظامی)</a:t>
            </a:r>
            <a:endParaRPr lang="en-US" sz="2400" b="1" dirty="0">
              <a:solidFill>
                <a:schemeClr val="bg1"/>
              </a:solidFill>
              <a:latin typeface="Times New Roman"/>
              <a:ea typeface="Times New Roman"/>
              <a:cs typeface="B Zar" pitchFamily="2" charset="-78"/>
            </a:endParaRPr>
          </a:p>
          <a:p>
            <a:pPr algn="just" rtl="1">
              <a:lnSpc>
                <a:spcPct val="200000"/>
              </a:lnSpc>
            </a:pPr>
            <a:r>
              <a:rPr lang="fa-IR" sz="2400" b="1" dirty="0" smtClean="0">
                <a:solidFill>
                  <a:schemeClr val="bg1"/>
                </a:solidFill>
                <a:latin typeface="Times New Roman"/>
                <a:ea typeface="Times New Roman"/>
                <a:cs typeface="B Zar" pitchFamily="2" charset="-78"/>
              </a:rPr>
              <a:t>	3</a:t>
            </a:r>
            <a:r>
              <a:rPr lang="ar-SA" sz="2400" b="1" dirty="0" smtClean="0">
                <a:solidFill>
                  <a:schemeClr val="bg1"/>
                </a:solidFill>
                <a:latin typeface="Times New Roman"/>
                <a:ea typeface="Times New Roman"/>
                <a:cs typeface="B Zar" pitchFamily="2" charset="-78"/>
              </a:rPr>
              <a:t>-</a:t>
            </a:r>
            <a:r>
              <a:rPr lang="fa-IR" sz="2400" b="1" dirty="0" smtClean="0">
                <a:solidFill>
                  <a:schemeClr val="bg1"/>
                </a:solidFill>
                <a:latin typeface="Times New Roman"/>
                <a:ea typeface="Times New Roman"/>
                <a:cs typeface="B Zar" pitchFamily="2" charset="-78"/>
              </a:rPr>
              <a:t>1</a:t>
            </a:r>
            <a:r>
              <a:rPr lang="ar-SA" sz="2400" b="1" dirty="0" smtClean="0">
                <a:solidFill>
                  <a:schemeClr val="bg1"/>
                </a:solidFill>
                <a:latin typeface="Times New Roman"/>
                <a:ea typeface="Times New Roman"/>
                <a:cs typeface="B Zar" pitchFamily="2" charset="-78"/>
              </a:rPr>
              <a:t>-</a:t>
            </a:r>
            <a:r>
              <a:rPr lang="ar-SA" sz="2400" b="1" dirty="0">
                <a:solidFill>
                  <a:schemeClr val="bg1"/>
                </a:solidFill>
                <a:latin typeface="Times New Roman"/>
                <a:ea typeface="Times New Roman"/>
                <a:cs typeface="B Zar" pitchFamily="2" charset="-78"/>
              </a:rPr>
              <a:t> درجه(از حيث تالی يا عالی بودن)</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2- صلاحیت نسبی یا محلی</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848600" cy="6247864"/>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مبانی </a:t>
            </a:r>
            <a:r>
              <a:rPr lang="ar-SA" sz="3200" b="1" dirty="0">
                <a:latin typeface="Times New Roman"/>
                <a:ea typeface="Times New Roman"/>
                <a:cs typeface="B Zar" pitchFamily="2" charset="-78"/>
              </a:rPr>
              <a:t>قانون صلاحیت مراجع </a:t>
            </a:r>
            <a:r>
              <a:rPr lang="ar-SA" sz="3200" b="1" dirty="0" smtClean="0">
                <a:latin typeface="Times New Roman"/>
                <a:ea typeface="Times New Roman"/>
                <a:cs typeface="B Zar" pitchFamily="2" charset="-78"/>
              </a:rPr>
              <a:t>دادرسی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اصل(</a:t>
            </a:r>
            <a:r>
              <a:rPr lang="fa-IR" sz="2400" b="1" dirty="0">
                <a:solidFill>
                  <a:schemeClr val="bg1"/>
                </a:solidFill>
                <a:latin typeface="Times New Roman"/>
                <a:ea typeface="Times New Roman"/>
                <a:cs typeface="B Zar" pitchFamily="2" charset="-78"/>
              </a:rPr>
              <a:t>۱۵۹)</a:t>
            </a:r>
            <a:r>
              <a:rPr lang="ar-SA" sz="2400" b="1" dirty="0">
                <a:solidFill>
                  <a:schemeClr val="bg1"/>
                </a:solidFill>
                <a:latin typeface="Times New Roman"/>
                <a:ea typeface="Times New Roman"/>
                <a:cs typeface="B Zar" pitchFamily="2" charset="-78"/>
              </a:rPr>
              <a:t>  قانون اساسی: صلااحیت رسیدگی به دعاوی را به طور کلی در اختیار دادگاه</a:t>
            </a:r>
            <a:r>
              <a:rPr lang="en-US" sz="2400" b="1" dirty="0">
                <a:solidFill>
                  <a:schemeClr val="bg1"/>
                </a:solidFill>
                <a:latin typeface="Tahoma"/>
                <a:ea typeface="Times New Roman"/>
                <a:cs typeface="B Zar" pitchFamily="2" charset="-78"/>
              </a:rPr>
              <a:t>‌</a:t>
            </a:r>
            <a:r>
              <a:rPr lang="ar-SA" sz="2400" b="1" dirty="0">
                <a:solidFill>
                  <a:schemeClr val="bg1"/>
                </a:solidFill>
                <a:latin typeface="Times New Roman"/>
                <a:ea typeface="Times New Roman"/>
                <a:cs typeface="B Zar" pitchFamily="2" charset="-78"/>
              </a:rPr>
              <a:t>های دادگستری قرار داده است.</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اصل(36</a:t>
            </a:r>
            <a:r>
              <a:rPr lang="ar-SA" sz="2400" b="1" dirty="0">
                <a:solidFill>
                  <a:schemeClr val="bg1"/>
                </a:solidFill>
                <a:latin typeface="Times New Roman"/>
                <a:ea typeface="Times New Roman"/>
                <a:cs typeface="B Zar" pitchFamily="2" charset="-78"/>
              </a:rPr>
              <a:t>)  قانون اساسی: حکم به مجازات و اجرای آن باید تنها از طریق دادگاه صالح و به موجب قانون باشد(امور کیفری)</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ماده(10</a:t>
            </a:r>
            <a:r>
              <a:rPr lang="ar-SA" sz="2400" b="1" dirty="0">
                <a:solidFill>
                  <a:schemeClr val="bg1"/>
                </a:solidFill>
                <a:latin typeface="Times New Roman"/>
                <a:ea typeface="Times New Roman"/>
                <a:cs typeface="B Zar" pitchFamily="2" charset="-78"/>
              </a:rPr>
              <a:t>)  قانون آیین دادرسی در امور مدنی:  رسیدگی نخستین به دعاوی، حسب مورد در  صلاحیت دادگاه</a:t>
            </a:r>
            <a:r>
              <a:rPr lang="en-US" sz="2400" b="1" dirty="0">
                <a:solidFill>
                  <a:schemeClr val="bg1"/>
                </a:solidFill>
                <a:latin typeface="Tahoma"/>
                <a:ea typeface="Times New Roman"/>
                <a:cs typeface="B Zar" pitchFamily="2" charset="-78"/>
              </a:rPr>
              <a:t>‌</a:t>
            </a:r>
            <a:r>
              <a:rPr lang="ar-SA" sz="2400" b="1" dirty="0">
                <a:solidFill>
                  <a:schemeClr val="bg1"/>
                </a:solidFill>
                <a:latin typeface="Times New Roman"/>
                <a:ea typeface="Times New Roman"/>
                <a:cs typeface="B Zar" pitchFamily="2" charset="-78"/>
              </a:rPr>
              <a:t>های عمومی و انقلاب است مگر در مواردی که قانون مرجع دیگری را تعیین کرده باشد.</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066800"/>
            <a:ext cx="7162800" cy="3677930"/>
          </a:xfrm>
          <a:prstGeom prst="rect">
            <a:avLst/>
          </a:prstGeom>
        </p:spPr>
        <p:txBody>
          <a:bodyPr wrap="square">
            <a:spAutoFit/>
          </a:bodyPr>
          <a:lstStyle/>
          <a:p>
            <a:pPr algn="ctr" rtl="1">
              <a:lnSpc>
                <a:spcPct val="20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دلايل </a:t>
            </a:r>
            <a:r>
              <a:rPr lang="ar-SA" sz="3200" b="1" dirty="0">
                <a:latin typeface="Calibri"/>
                <a:ea typeface="Times New Roman"/>
                <a:cs typeface="B Zar" pitchFamily="2" charset="-78"/>
              </a:rPr>
              <a:t>تشکیل مراجع اختصاصی غیر </a:t>
            </a:r>
            <a:r>
              <a:rPr lang="ar-SA" sz="3200" b="1" dirty="0" smtClean="0">
                <a:latin typeface="Calibri"/>
                <a:ea typeface="Times New Roman"/>
                <a:cs typeface="B Zar" pitchFamily="2" charset="-78"/>
              </a:rPr>
              <a:t>قضایی</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1-تخصصی بودن موضوعات</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2-تصویر در رسیدگی</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3-کاهش پرونده های ارجاعی به دادگستری</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1164" y="381000"/>
            <a:ext cx="7696200" cy="5893921"/>
          </a:xfrm>
          <a:prstGeom prst="rect">
            <a:avLst/>
          </a:prstGeom>
        </p:spPr>
        <p:txBody>
          <a:bodyPr wrap="square">
            <a:spAutoFit/>
          </a:bodyPr>
          <a:lstStyle/>
          <a:p>
            <a:pPr algn="ctr" rtl="1">
              <a:lnSpc>
                <a:spcPct val="20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نقش </a:t>
            </a:r>
            <a:r>
              <a:rPr lang="ar-SA" sz="3200" b="1" dirty="0">
                <a:latin typeface="Calibri"/>
                <a:ea typeface="Times New Roman"/>
                <a:cs typeface="B Zar" pitchFamily="2" charset="-78"/>
              </a:rPr>
              <a:t>دیوان عدالت </a:t>
            </a:r>
            <a:r>
              <a:rPr lang="ar-SA" sz="3200" b="1" dirty="0" smtClean="0">
                <a:latin typeface="Calibri"/>
                <a:ea typeface="Times New Roman"/>
                <a:cs typeface="B Zar" pitchFamily="2" charset="-78"/>
              </a:rPr>
              <a:t>اداری</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دیوان </a:t>
            </a:r>
            <a:r>
              <a:rPr lang="ar-SA" sz="2400" b="1" dirty="0">
                <a:solidFill>
                  <a:schemeClr val="bg1"/>
                </a:solidFill>
                <a:latin typeface="Calibri"/>
                <a:ea typeface="Times New Roman"/>
                <a:cs typeface="B Zar" pitchFamily="2" charset="-78"/>
              </a:rPr>
              <a:t>عدالت از مراجع قضایی اختصاصي بوده که به شکایت مردم نسبت به مأموران یا واحدها يا آیین نامه های دولتی و احقاق حقوق آنها رسیدگی و اتخاذ تصمیم می نماید.</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مردم بعد از طي مراحل دادخواهی در مراجع غیر قضایی و در صورت عدم احقاق حق، ميتوانند به مرجع قضایی مراجعه نمایند.</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مبانی قانونی: اصل(173)  قانون اساسی</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2170"/>
            <a:ext cx="8153400" cy="6404830"/>
          </a:xfrm>
          <a:prstGeom prst="rect">
            <a:avLst/>
          </a:prstGeom>
        </p:spPr>
        <p:txBody>
          <a:bodyPr wrap="square">
            <a:spAutoFit/>
          </a:bodyPr>
          <a:lstStyle/>
          <a:p>
            <a:pPr algn="ctr" rtl="1">
              <a:lnSpc>
                <a:spcPct val="115000"/>
              </a:lnSpc>
              <a:spcAft>
                <a:spcPts val="1000"/>
              </a:spcAft>
            </a:pPr>
            <a:r>
              <a:rPr lang="fa-IR" sz="2400" b="1" dirty="0" smtClean="0">
                <a:latin typeface="Calibri"/>
                <a:ea typeface="Times New Roman"/>
                <a:cs typeface="B Zar" pitchFamily="2" charset="-78"/>
              </a:rPr>
              <a:t>«</a:t>
            </a:r>
            <a:r>
              <a:rPr lang="ar-SA" sz="2400" b="1" dirty="0" smtClean="0">
                <a:latin typeface="Calibri"/>
                <a:ea typeface="Times New Roman"/>
                <a:cs typeface="B Zar" pitchFamily="2" charset="-78"/>
              </a:rPr>
              <a:t>مراجع </a:t>
            </a:r>
            <a:r>
              <a:rPr lang="ar-SA" sz="2400" b="1" dirty="0">
                <a:latin typeface="Calibri"/>
                <a:ea typeface="Times New Roman"/>
                <a:cs typeface="B Zar" pitchFamily="2" charset="-78"/>
              </a:rPr>
              <a:t>دادرسی </a:t>
            </a:r>
            <a:r>
              <a:rPr lang="ar-SA" sz="2400" b="1" dirty="0" smtClean="0">
                <a:latin typeface="Calibri"/>
                <a:ea typeface="Times New Roman"/>
                <a:cs typeface="B Zar" pitchFamily="2" charset="-78"/>
              </a:rPr>
              <a:t>مالیاتی</a:t>
            </a:r>
            <a:r>
              <a:rPr lang="fa-IR" sz="2400" b="1" dirty="0" smtClean="0">
                <a:latin typeface="Calibri"/>
                <a:ea typeface="Times New Roman"/>
                <a:cs typeface="B Zar" pitchFamily="2" charset="-78"/>
              </a:rPr>
              <a:t>»</a:t>
            </a:r>
            <a:endParaRPr lang="en-US" sz="2400" b="1" dirty="0">
              <a:latin typeface="Calibri"/>
              <a:ea typeface="Calibri"/>
              <a:cs typeface="B Zar" pitchFamily="2" charset="-78"/>
            </a:endParaRPr>
          </a:p>
          <a:p>
            <a:pPr algn="r" rtl="1">
              <a:lnSpc>
                <a:spcPct val="115000"/>
              </a:lnSpc>
              <a:spcAft>
                <a:spcPts val="1000"/>
              </a:spcAft>
            </a:pPr>
            <a:r>
              <a:rPr lang="ar-SA" sz="1400" b="1" dirty="0">
                <a:solidFill>
                  <a:schemeClr val="bg1"/>
                </a:solidFill>
                <a:latin typeface="Calibri"/>
                <a:ea typeface="Times New Roman"/>
                <a:cs typeface="B Zar" pitchFamily="2" charset="-78"/>
              </a:rPr>
              <a:t>الف-  امور </a:t>
            </a:r>
            <a:r>
              <a:rPr lang="ar-SA" sz="1400" b="1" dirty="0" smtClean="0">
                <a:solidFill>
                  <a:schemeClr val="bg1"/>
                </a:solidFill>
                <a:latin typeface="Calibri"/>
                <a:ea typeface="Times New Roman"/>
                <a:cs typeface="B Zar" pitchFamily="2" charset="-78"/>
              </a:rPr>
              <a:t>ترافعی</a:t>
            </a:r>
            <a:endParaRPr lang="fa-IR" sz="1400" b="1" dirty="0" smtClean="0">
              <a:solidFill>
                <a:schemeClr val="bg1"/>
              </a:solidFill>
              <a:latin typeface="Calibri"/>
              <a:ea typeface="Times New Roman"/>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1-مراجع </a:t>
            </a:r>
            <a:r>
              <a:rPr lang="ar-SA" sz="1400" b="1" dirty="0">
                <a:solidFill>
                  <a:schemeClr val="bg1"/>
                </a:solidFill>
                <a:latin typeface="Calibri"/>
                <a:ea typeface="Times New Roman"/>
                <a:cs typeface="B Zar" pitchFamily="2" charset="-78"/>
              </a:rPr>
              <a:t>نخستین</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1-1-</a:t>
            </a:r>
            <a:r>
              <a:rPr lang="ar-SA" sz="1400" b="1" dirty="0">
                <a:solidFill>
                  <a:schemeClr val="bg1"/>
                </a:solidFill>
                <a:latin typeface="Calibri"/>
                <a:ea typeface="Times New Roman"/>
                <a:cs typeface="B Zar" pitchFamily="2" charset="-78"/>
              </a:rPr>
              <a:t>  مرحله تجدید رسیدگی توسط مسئول ذیربط(ماده (29) قانون مالیات</a:t>
            </a:r>
            <a:r>
              <a:rPr lang="en-US" sz="1400" b="1" dirty="0">
                <a:solidFill>
                  <a:schemeClr val="bg1"/>
                </a:solidFill>
                <a:latin typeface="Tahoma"/>
                <a:ea typeface="Times New Roman"/>
                <a:cs typeface="B Zar" pitchFamily="2" charset="-78"/>
              </a:rPr>
              <a:t>‌</a:t>
            </a:r>
            <a:r>
              <a:rPr lang="ar-SA" sz="1400" b="1" dirty="0">
                <a:solidFill>
                  <a:schemeClr val="bg1"/>
                </a:solidFill>
                <a:latin typeface="Calibri"/>
                <a:ea typeface="Times New Roman"/>
                <a:cs typeface="B Zar" pitchFamily="2" charset="-78"/>
              </a:rPr>
              <a:t>  بر ارزش افزوده و ماده </a:t>
            </a:r>
            <a:r>
              <a:rPr lang="fa-IR" sz="1400" b="1" dirty="0">
                <a:solidFill>
                  <a:schemeClr val="bg1"/>
                </a:solidFill>
                <a:latin typeface="Calibri"/>
                <a:ea typeface="Times New Roman"/>
                <a:cs typeface="B Zar" pitchFamily="2" charset="-78"/>
              </a:rPr>
              <a:t>۲۳۸</a:t>
            </a:r>
            <a:r>
              <a:rPr lang="ar-SA" sz="1400" b="1" dirty="0">
                <a:solidFill>
                  <a:schemeClr val="bg1"/>
                </a:solidFill>
                <a:latin typeface="Calibri"/>
                <a:ea typeface="Times New Roman"/>
                <a:cs typeface="B Zar" pitchFamily="2" charset="-78"/>
              </a:rPr>
              <a:t> قانون </a:t>
            </a: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مالیاتهای </a:t>
            </a:r>
            <a:r>
              <a:rPr lang="ar-SA" sz="1400" b="1" dirty="0">
                <a:solidFill>
                  <a:schemeClr val="bg1"/>
                </a:solidFill>
                <a:latin typeface="Calibri"/>
                <a:ea typeface="Times New Roman"/>
                <a:cs typeface="B Zar" pitchFamily="2" charset="-78"/>
              </a:rPr>
              <a:t>مستقیم)</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1-2-</a:t>
            </a:r>
            <a:r>
              <a:rPr lang="ar-SA" sz="1400" b="1" dirty="0">
                <a:solidFill>
                  <a:schemeClr val="bg1"/>
                </a:solidFill>
                <a:latin typeface="Calibri"/>
                <a:ea typeface="Times New Roman"/>
                <a:cs typeface="B Zar" pitchFamily="2" charset="-78"/>
              </a:rPr>
              <a:t>  هیئت حل اختلاف مالیاتی بدوی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1-3-</a:t>
            </a:r>
            <a:r>
              <a:rPr lang="ar-SA" sz="1400" b="1" dirty="0">
                <a:solidFill>
                  <a:schemeClr val="bg1"/>
                </a:solidFill>
                <a:latin typeface="Calibri"/>
                <a:ea typeface="Times New Roman"/>
                <a:cs typeface="B Zar" pitchFamily="2" charset="-78"/>
              </a:rPr>
              <a:t>  هیئت حل اختلاف مالیاتی تجدید نظر</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1-4-</a:t>
            </a:r>
            <a:r>
              <a:rPr lang="ar-SA" sz="1400" b="1" dirty="0">
                <a:solidFill>
                  <a:schemeClr val="bg1"/>
                </a:solidFill>
                <a:latin typeface="Calibri"/>
                <a:ea typeface="Times New Roman"/>
                <a:cs typeface="B Zar" pitchFamily="2" charset="-78"/>
              </a:rPr>
              <a:t>  هيئت های حل اختلاف مالیاتی موضوع مواد(ماده </a:t>
            </a:r>
            <a:r>
              <a:rPr lang="fa-IR" sz="1400" b="1" dirty="0">
                <a:solidFill>
                  <a:schemeClr val="bg1"/>
                </a:solidFill>
                <a:latin typeface="Calibri"/>
                <a:ea typeface="Times New Roman"/>
                <a:cs typeface="B Zar" pitchFamily="2" charset="-78"/>
              </a:rPr>
              <a:t>۱۵۷</a:t>
            </a:r>
            <a:r>
              <a:rPr lang="ar-SA" sz="1400" b="1" dirty="0">
                <a:solidFill>
                  <a:schemeClr val="bg1"/>
                </a:solidFill>
                <a:latin typeface="Calibri"/>
                <a:ea typeface="Times New Roman"/>
                <a:cs typeface="B Zar" pitchFamily="2" charset="-78"/>
              </a:rPr>
              <a:t>، </a:t>
            </a:r>
            <a:r>
              <a:rPr lang="fa-IR" sz="1400" b="1" dirty="0">
                <a:solidFill>
                  <a:schemeClr val="bg1"/>
                </a:solidFill>
                <a:latin typeface="Calibri"/>
                <a:ea typeface="Times New Roman"/>
                <a:cs typeface="B Zar" pitchFamily="2" charset="-78"/>
              </a:rPr>
              <a:t>۲۱۶</a:t>
            </a:r>
            <a:r>
              <a:rPr lang="ar-SA" sz="1400" b="1" dirty="0">
                <a:solidFill>
                  <a:schemeClr val="bg1"/>
                </a:solidFill>
                <a:latin typeface="Calibri"/>
                <a:ea typeface="Times New Roman"/>
                <a:cs typeface="B Zar" pitchFamily="2" charset="-78"/>
              </a:rPr>
              <a:t> و تبصره های آن، تبصره </a:t>
            </a:r>
            <a:r>
              <a:rPr lang="fa-IR" sz="1400" b="1" dirty="0">
                <a:solidFill>
                  <a:schemeClr val="bg1"/>
                </a:solidFill>
                <a:latin typeface="Calibri"/>
                <a:ea typeface="Times New Roman"/>
                <a:cs typeface="B Zar" pitchFamily="2" charset="-78"/>
              </a:rPr>
              <a:t>۱۸۷</a:t>
            </a:r>
            <a:r>
              <a:rPr lang="ar-SA" sz="1400" b="1" dirty="0">
                <a:solidFill>
                  <a:schemeClr val="bg1"/>
                </a:solidFill>
                <a:latin typeface="Calibri"/>
                <a:ea typeface="Times New Roman"/>
                <a:cs typeface="B Zar" pitchFamily="2" charset="-78"/>
              </a:rPr>
              <a:t> و </a:t>
            </a:r>
            <a:r>
              <a:rPr lang="fa-IR" sz="1400" b="1" dirty="0">
                <a:solidFill>
                  <a:schemeClr val="bg1"/>
                </a:solidFill>
                <a:latin typeface="Calibri"/>
                <a:ea typeface="Times New Roman"/>
                <a:cs typeface="B Zar" pitchFamily="2" charset="-78"/>
              </a:rPr>
              <a:t>۲۴۳</a:t>
            </a:r>
            <a:r>
              <a:rPr lang="fa-IR" sz="1400" b="1" dirty="0" smtClean="0">
                <a:solidFill>
                  <a:schemeClr val="bg1"/>
                </a:solidFill>
                <a:latin typeface="Calibri"/>
                <a:ea typeface="Times New Roman"/>
                <a:cs typeface="B Zar" pitchFamily="2" charset="-78"/>
              </a:rPr>
              <a:t>)</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2-</a:t>
            </a:r>
            <a:r>
              <a:rPr lang="ar-SA" sz="1400" b="1" dirty="0">
                <a:solidFill>
                  <a:schemeClr val="bg1"/>
                </a:solidFill>
                <a:latin typeface="Calibri"/>
                <a:ea typeface="Times New Roman"/>
                <a:cs typeface="B Zar" pitchFamily="2" charset="-78"/>
              </a:rPr>
              <a:t>  مراجع عالی: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2-1-</a:t>
            </a:r>
            <a:r>
              <a:rPr lang="ar-SA" sz="1400" b="1" dirty="0">
                <a:solidFill>
                  <a:schemeClr val="bg1"/>
                </a:solidFill>
                <a:latin typeface="Calibri"/>
                <a:ea typeface="Times New Roman"/>
                <a:cs typeface="B Zar" pitchFamily="2" charset="-78"/>
              </a:rPr>
              <a:t>  شورای عالی مالیاتی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2-2-</a:t>
            </a:r>
            <a:r>
              <a:rPr lang="ar-SA" sz="1400" b="1" dirty="0">
                <a:solidFill>
                  <a:schemeClr val="bg1"/>
                </a:solidFill>
                <a:latin typeface="Calibri"/>
                <a:ea typeface="Times New Roman"/>
                <a:cs typeface="B Zar" pitchFamily="2" charset="-78"/>
              </a:rPr>
              <a:t>  دیوان عدالت اداری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3-مرجع </a:t>
            </a:r>
            <a:r>
              <a:rPr lang="ar-SA" sz="1400" b="1" dirty="0">
                <a:solidFill>
                  <a:schemeClr val="bg1"/>
                </a:solidFill>
                <a:latin typeface="Calibri"/>
                <a:ea typeface="Times New Roman"/>
                <a:cs typeface="B Zar" pitchFamily="2" charset="-78"/>
              </a:rPr>
              <a:t>خاص با رویکرد اعاده دادرسی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3-1-هیئت </a:t>
            </a:r>
            <a:r>
              <a:rPr lang="ar-SA" sz="1400" b="1" dirty="0">
                <a:solidFill>
                  <a:schemeClr val="bg1"/>
                </a:solidFill>
                <a:latin typeface="Calibri"/>
                <a:ea typeface="Times New Roman"/>
                <a:cs typeface="B Zar" pitchFamily="2" charset="-78"/>
              </a:rPr>
              <a:t>موضوع ماده </a:t>
            </a:r>
            <a:r>
              <a:rPr lang="fa-IR" sz="1400" b="1" dirty="0">
                <a:solidFill>
                  <a:schemeClr val="bg1"/>
                </a:solidFill>
                <a:latin typeface="Calibri"/>
                <a:ea typeface="Times New Roman"/>
                <a:cs typeface="B Zar" pitchFamily="2" charset="-78"/>
              </a:rPr>
              <a:t>۲۵۱</a:t>
            </a:r>
            <a:r>
              <a:rPr lang="ar-SA" sz="1400" b="1" dirty="0">
                <a:solidFill>
                  <a:schemeClr val="bg1"/>
                </a:solidFill>
                <a:latin typeface="Calibri"/>
                <a:ea typeface="Times New Roman"/>
                <a:cs typeface="B Zar" pitchFamily="2" charset="-78"/>
              </a:rPr>
              <a:t> مکرر قانون  مالیات های مستقیم</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ar-SA" sz="1400" b="1" dirty="0">
                <a:solidFill>
                  <a:schemeClr val="bg1"/>
                </a:solidFill>
                <a:latin typeface="Calibri"/>
                <a:ea typeface="Times New Roman"/>
                <a:cs typeface="B Zar" pitchFamily="2" charset="-78"/>
              </a:rPr>
              <a:t>ب-  غیر تدافعی: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1-</a:t>
            </a:r>
            <a:r>
              <a:rPr lang="ar-SA" sz="1400" b="1" dirty="0">
                <a:solidFill>
                  <a:schemeClr val="bg1"/>
                </a:solidFill>
                <a:latin typeface="Calibri"/>
                <a:ea typeface="Times New Roman"/>
                <a:cs typeface="B Zar" pitchFamily="2" charset="-78"/>
              </a:rPr>
              <a:t>  ماده </a:t>
            </a:r>
            <a:r>
              <a:rPr lang="fa-IR" sz="1400" b="1" dirty="0">
                <a:solidFill>
                  <a:schemeClr val="bg1"/>
                </a:solidFill>
                <a:latin typeface="Calibri"/>
                <a:ea typeface="Times New Roman"/>
                <a:cs typeface="B Zar" pitchFamily="2" charset="-78"/>
              </a:rPr>
              <a:t>۱۶۱</a:t>
            </a:r>
            <a:r>
              <a:rPr lang="ar-SA" sz="1400" b="1" dirty="0">
                <a:solidFill>
                  <a:schemeClr val="bg1"/>
                </a:solidFill>
                <a:latin typeface="Calibri"/>
                <a:ea typeface="Times New Roman"/>
                <a:cs typeface="B Zar" pitchFamily="2" charset="-78"/>
              </a:rPr>
              <a:t> قانون مالیاتهای مستقیم(صدور قرار تامين)</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2-تبصره </a:t>
            </a:r>
            <a:r>
              <a:rPr lang="fa-IR" sz="1400" b="1" dirty="0">
                <a:solidFill>
                  <a:schemeClr val="bg1"/>
                </a:solidFill>
                <a:latin typeface="Calibri"/>
                <a:ea typeface="Times New Roman"/>
                <a:cs typeface="B Zar" pitchFamily="2" charset="-78"/>
              </a:rPr>
              <a:t>۳</a:t>
            </a:r>
            <a:r>
              <a:rPr lang="ar-SA" sz="1400" b="1" dirty="0">
                <a:solidFill>
                  <a:schemeClr val="bg1"/>
                </a:solidFill>
                <a:latin typeface="Calibri"/>
                <a:ea typeface="Times New Roman"/>
                <a:cs typeface="B Zar" pitchFamily="2" charset="-78"/>
              </a:rPr>
              <a:t> ماده </a:t>
            </a:r>
            <a:r>
              <a:rPr lang="fa-IR" sz="1400" b="1" dirty="0">
                <a:solidFill>
                  <a:schemeClr val="bg1"/>
                </a:solidFill>
                <a:latin typeface="Calibri"/>
                <a:ea typeface="Times New Roman"/>
                <a:cs typeface="B Zar" pitchFamily="2" charset="-78"/>
              </a:rPr>
              <a:t>۱۵۴</a:t>
            </a:r>
            <a:r>
              <a:rPr lang="ar-SA" sz="1400" b="1" dirty="0">
                <a:solidFill>
                  <a:schemeClr val="bg1"/>
                </a:solidFill>
                <a:latin typeface="Calibri"/>
                <a:ea typeface="Times New Roman"/>
                <a:cs typeface="B Zar" pitchFamily="2" charset="-78"/>
              </a:rPr>
              <a:t> قانون مالیاتهای مستقیم(تعیین ضرایب مالیاتی)</a:t>
            </a:r>
            <a:endParaRPr lang="en-US" sz="1400" b="1" dirty="0">
              <a:solidFill>
                <a:schemeClr val="bg1"/>
              </a:solidFill>
              <a:latin typeface="Calibri"/>
              <a:ea typeface="Calibri"/>
              <a:cs typeface="B Zar" pitchFamily="2" charset="-78"/>
            </a:endParaRPr>
          </a:p>
          <a:p>
            <a:pPr algn="r" rtl="1">
              <a:lnSpc>
                <a:spcPct val="115000"/>
              </a:lnSpc>
              <a:spcAft>
                <a:spcPts val="1000"/>
              </a:spcAft>
            </a:pPr>
            <a:r>
              <a:rPr lang="fa-IR" sz="1400" b="1" dirty="0" smtClean="0">
                <a:solidFill>
                  <a:schemeClr val="bg1"/>
                </a:solidFill>
                <a:latin typeface="Calibri"/>
                <a:ea typeface="Times New Roman"/>
                <a:cs typeface="B Zar" pitchFamily="2" charset="-78"/>
              </a:rPr>
              <a:t>	</a:t>
            </a:r>
            <a:r>
              <a:rPr lang="ar-SA" sz="1400" b="1" dirty="0" smtClean="0">
                <a:solidFill>
                  <a:schemeClr val="bg1"/>
                </a:solidFill>
                <a:latin typeface="Calibri"/>
                <a:ea typeface="Times New Roman"/>
                <a:cs typeface="B Zar" pitchFamily="2" charset="-78"/>
              </a:rPr>
              <a:t>3-</a:t>
            </a:r>
            <a:r>
              <a:rPr lang="ar-SA" sz="1400" b="1" dirty="0">
                <a:solidFill>
                  <a:schemeClr val="bg1"/>
                </a:solidFill>
                <a:latin typeface="Calibri"/>
                <a:ea typeface="Times New Roman"/>
                <a:cs typeface="B Zar" pitchFamily="2" charset="-78"/>
              </a:rPr>
              <a:t>  تبصره ماده </a:t>
            </a:r>
            <a:r>
              <a:rPr lang="fa-IR" sz="1400" b="1" dirty="0">
                <a:solidFill>
                  <a:schemeClr val="bg1"/>
                </a:solidFill>
                <a:latin typeface="Calibri"/>
                <a:ea typeface="Times New Roman"/>
                <a:cs typeface="B Zar" pitchFamily="2" charset="-78"/>
              </a:rPr>
              <a:t>۱۹</a:t>
            </a:r>
            <a:r>
              <a:rPr lang="ar-SA" sz="1400" b="1" dirty="0">
                <a:solidFill>
                  <a:schemeClr val="bg1"/>
                </a:solidFill>
                <a:latin typeface="Calibri"/>
                <a:ea typeface="Times New Roman"/>
                <a:cs typeface="B Zar" pitchFamily="2" charset="-78"/>
              </a:rPr>
              <a:t> قسمت آخر ماده </a:t>
            </a:r>
            <a:r>
              <a:rPr lang="fa-IR" sz="1400" b="1" dirty="0">
                <a:solidFill>
                  <a:schemeClr val="bg1"/>
                </a:solidFill>
                <a:latin typeface="Calibri"/>
                <a:ea typeface="Times New Roman"/>
                <a:cs typeface="B Zar" pitchFamily="2" charset="-78"/>
              </a:rPr>
              <a:t>۲۲</a:t>
            </a:r>
            <a:r>
              <a:rPr lang="ar-SA" sz="1400" b="1" dirty="0">
                <a:solidFill>
                  <a:schemeClr val="bg1"/>
                </a:solidFill>
                <a:latin typeface="Calibri"/>
                <a:ea typeface="Times New Roman"/>
                <a:cs typeface="B Zar" pitchFamily="2" charset="-78"/>
              </a:rPr>
              <a:t> قانون مالیاتهای مستقیم مصوب </a:t>
            </a:r>
            <a:r>
              <a:rPr lang="fa-IR" sz="1400" b="1" dirty="0">
                <a:solidFill>
                  <a:schemeClr val="bg1"/>
                </a:solidFill>
                <a:latin typeface="Calibri"/>
                <a:ea typeface="Times New Roman"/>
                <a:cs typeface="B Zar" pitchFamily="2" charset="-78"/>
              </a:rPr>
              <a:t>۱۳۶۶</a:t>
            </a:r>
            <a:endParaRPr lang="en-US" sz="1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90600"/>
            <a:ext cx="8001000" cy="4544834"/>
          </a:xfrm>
          <a:prstGeom prst="rect">
            <a:avLst/>
          </a:prstGeom>
        </p:spPr>
        <p:txBody>
          <a:bodyPr wrap="square">
            <a:spAutoFit/>
          </a:bodyPr>
          <a:lstStyle/>
          <a:p>
            <a:pPr algn="ctr" rtl="1">
              <a:lnSpc>
                <a:spcPct val="20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وکالت </a:t>
            </a:r>
            <a:r>
              <a:rPr lang="ar-SA" sz="3200" b="1" dirty="0">
                <a:latin typeface="Calibri"/>
                <a:ea typeface="Times New Roman"/>
                <a:cs typeface="B Zar" pitchFamily="2" charset="-78"/>
              </a:rPr>
              <a:t>و نمایندگی در مراجع حل اختلاف </a:t>
            </a:r>
            <a:r>
              <a:rPr lang="ar-SA" sz="3200" b="1" dirty="0" smtClean="0">
                <a:latin typeface="Calibri"/>
                <a:ea typeface="Times New Roman"/>
                <a:cs typeface="B Zar" pitchFamily="2" charset="-78"/>
              </a:rPr>
              <a:t>مالیاتی</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1-  ماده </a:t>
            </a:r>
            <a:r>
              <a:rPr lang="fa-IR" sz="2400" b="1" dirty="0">
                <a:solidFill>
                  <a:schemeClr val="bg1"/>
                </a:solidFill>
                <a:latin typeface="Calibri"/>
                <a:ea typeface="Times New Roman"/>
                <a:cs typeface="B Zar" pitchFamily="2" charset="-78"/>
              </a:rPr>
              <a:t>۱۰۳</a:t>
            </a:r>
            <a:r>
              <a:rPr lang="ar-SA" sz="2400" b="1" dirty="0">
                <a:solidFill>
                  <a:schemeClr val="bg1"/>
                </a:solidFill>
                <a:latin typeface="Calibri"/>
                <a:ea typeface="Times New Roman"/>
                <a:cs typeface="B Zar" pitchFamily="2" charset="-78"/>
              </a:rPr>
              <a:t>ق.م.م (حق تمبر وكلا)</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2-  بنده(د) ماده 103 ق.م.م (نحوه محاسبه حق الوکاله)</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3-  تشریع نمایندگی و عدم لزوم ابطال حق تمبر</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4-  مقررات تبصره(2)  ماده </a:t>
            </a:r>
            <a:r>
              <a:rPr lang="fa-IR" sz="2400" b="1" dirty="0">
                <a:solidFill>
                  <a:schemeClr val="bg1"/>
                </a:solidFill>
                <a:latin typeface="Calibri"/>
                <a:ea typeface="Times New Roman"/>
                <a:cs typeface="B Zar" pitchFamily="2" charset="-78"/>
              </a:rPr>
              <a:t>۱۰۳</a:t>
            </a:r>
            <a:r>
              <a:rPr lang="ar-SA" sz="2400" b="1" dirty="0">
                <a:solidFill>
                  <a:schemeClr val="bg1"/>
                </a:solidFill>
                <a:latin typeface="Calibri"/>
                <a:ea typeface="Times New Roman"/>
                <a:cs typeface="B Zar" pitchFamily="2" charset="-78"/>
              </a:rPr>
              <a:t> ق.م.م (تکلیفی دولتی ها و شهرداری ها)</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838150"/>
            <a:ext cx="8229600" cy="5257850"/>
          </a:xfrm>
          <a:prstGeom prst="rect">
            <a:avLst/>
          </a:prstGeom>
        </p:spPr>
        <p:txBody>
          <a:bodyPr wrap="square">
            <a:spAutoFit/>
          </a:bodyPr>
          <a:lstStyle/>
          <a:p>
            <a:pPr algn="ctr" rtl="1">
              <a:lnSpc>
                <a:spcPct val="200000"/>
              </a:lnSpc>
              <a:spcAft>
                <a:spcPts val="1000"/>
              </a:spcAft>
            </a:pPr>
            <a:r>
              <a:rPr lang="fa-IR" sz="2700" b="1" dirty="0" smtClean="0">
                <a:latin typeface="Calibri"/>
                <a:ea typeface="Times New Roman"/>
                <a:cs typeface="B Zar" pitchFamily="2" charset="-78"/>
              </a:rPr>
              <a:t>«</a:t>
            </a:r>
            <a:r>
              <a:rPr lang="ar-SA" sz="2700" b="1" dirty="0" smtClean="0">
                <a:latin typeface="Calibri"/>
                <a:ea typeface="Times New Roman"/>
                <a:cs typeface="B Zar" pitchFamily="2" charset="-78"/>
              </a:rPr>
              <a:t>مبانی </a:t>
            </a:r>
            <a:r>
              <a:rPr lang="ar-SA" sz="2700" b="1" dirty="0">
                <a:latin typeface="Calibri"/>
                <a:ea typeface="Times New Roman"/>
                <a:cs typeface="B Zar" pitchFamily="2" charset="-78"/>
              </a:rPr>
              <a:t>قانونی و ساختار و وظایف هیئت های حل اختلاف </a:t>
            </a:r>
            <a:r>
              <a:rPr lang="ar-SA" sz="2700" b="1" dirty="0" smtClean="0">
                <a:latin typeface="Calibri"/>
                <a:ea typeface="Times New Roman"/>
                <a:cs typeface="B Zar" pitchFamily="2" charset="-78"/>
              </a:rPr>
              <a:t>مالیاتی</a:t>
            </a:r>
            <a:r>
              <a:rPr lang="fa-IR" sz="2700" b="1" dirty="0" smtClean="0">
                <a:latin typeface="Calibri"/>
                <a:ea typeface="Times New Roman"/>
                <a:cs typeface="B Zar" pitchFamily="2" charset="-78"/>
              </a:rPr>
              <a:t>»</a:t>
            </a:r>
            <a:endParaRPr lang="en-US" sz="2700" b="1" dirty="0">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1-مبانی قانونی(مواد </a:t>
            </a:r>
            <a:r>
              <a:rPr lang="fa-IR" sz="2400" b="1" dirty="0">
                <a:solidFill>
                  <a:schemeClr val="bg1"/>
                </a:solidFill>
                <a:latin typeface="Calibri"/>
                <a:ea typeface="Times New Roman"/>
                <a:cs typeface="B Zar" pitchFamily="2" charset="-78"/>
              </a:rPr>
              <a:t>۱۷۰</a:t>
            </a:r>
            <a:r>
              <a:rPr lang="ar-SA" sz="2400" b="1" dirty="0">
                <a:solidFill>
                  <a:schemeClr val="bg1"/>
                </a:solidFill>
                <a:latin typeface="Calibri"/>
                <a:ea typeface="Times New Roman"/>
                <a:cs typeface="B Zar" pitchFamily="2" charset="-78"/>
              </a:rPr>
              <a:t>، </a:t>
            </a:r>
            <a:r>
              <a:rPr lang="fa-IR" sz="2400" b="1" dirty="0">
                <a:solidFill>
                  <a:schemeClr val="bg1"/>
                </a:solidFill>
                <a:latin typeface="Calibri"/>
                <a:ea typeface="Times New Roman"/>
                <a:cs typeface="B Zar" pitchFamily="2" charset="-78"/>
              </a:rPr>
              <a:t>۲۴۴</a:t>
            </a:r>
            <a:r>
              <a:rPr lang="ar-SA" sz="2400" b="1" dirty="0">
                <a:solidFill>
                  <a:schemeClr val="bg1"/>
                </a:solidFill>
                <a:latin typeface="Calibri"/>
                <a:ea typeface="Times New Roman"/>
                <a:cs typeface="B Zar" pitchFamily="2" charset="-78"/>
              </a:rPr>
              <a:t> و </a:t>
            </a:r>
            <a:r>
              <a:rPr lang="fa-IR" sz="2400" b="1" dirty="0">
                <a:solidFill>
                  <a:schemeClr val="bg1"/>
                </a:solidFill>
                <a:latin typeface="Calibri"/>
                <a:ea typeface="Times New Roman"/>
                <a:cs typeface="B Zar" pitchFamily="2" charset="-78"/>
              </a:rPr>
              <a:t>۲۴۷</a:t>
            </a:r>
            <a:r>
              <a:rPr lang="ar-SA" sz="2400" b="1" dirty="0">
                <a:solidFill>
                  <a:schemeClr val="bg1"/>
                </a:solidFill>
                <a:latin typeface="Calibri"/>
                <a:ea typeface="Times New Roman"/>
                <a:cs typeface="B Zar" pitchFamily="2" charset="-78"/>
              </a:rPr>
              <a:t> ق.م.م)</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2-ساختار هیئت ها</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3-رسمیت هیئت ها</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4-نحوه دعوت از مودی</a:t>
            </a:r>
            <a:endParaRPr lang="en-US" sz="2400" b="1" dirty="0">
              <a:solidFill>
                <a:schemeClr val="bg1"/>
              </a:solidFill>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5-سایر مقررات مرتبط</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8873" y="1371600"/>
            <a:ext cx="7848600" cy="3785652"/>
          </a:xfrm>
          <a:prstGeom prst="rect">
            <a:avLst/>
          </a:prstGeom>
        </p:spPr>
        <p:txBody>
          <a:bodyPr wrap="square">
            <a:spAutoFit/>
          </a:bodyPr>
          <a:lstStyle/>
          <a:p>
            <a:pPr algn="just" rtl="1">
              <a:lnSpc>
                <a:spcPct val="200000"/>
              </a:lnSpc>
            </a:pPr>
            <a:r>
              <a:rPr lang="fa-IR" sz="2400" b="1" dirty="0" smtClean="0">
                <a:solidFill>
                  <a:schemeClr val="bg1"/>
                </a:solidFill>
                <a:latin typeface="Times New Roman"/>
                <a:ea typeface="Times New Roman"/>
                <a:cs typeface="B Zar" pitchFamily="2" charset="-78"/>
              </a:rPr>
              <a:t>اي </a:t>
            </a:r>
            <a:r>
              <a:rPr lang="ar-SA" sz="2400" b="1" dirty="0" smtClean="0">
                <a:solidFill>
                  <a:schemeClr val="bg1"/>
                </a:solidFill>
                <a:latin typeface="Times New Roman"/>
                <a:ea typeface="Times New Roman"/>
                <a:cs typeface="B Zar" pitchFamily="2" charset="-78"/>
              </a:rPr>
              <a:t>عدالت</a:t>
            </a:r>
            <a:r>
              <a:rPr lang="ar-SA" sz="2400" b="1" dirty="0">
                <a:solidFill>
                  <a:schemeClr val="bg1"/>
                </a:solidFill>
                <a:latin typeface="Times New Roman"/>
                <a:ea typeface="Times New Roman"/>
                <a:cs typeface="B Zar" pitchFamily="2" charset="-78"/>
              </a:rPr>
              <a:t>، مرا در زمره عاشقان خود بپذیر و فیضی بخش تا سیمای تو را در پرده هر پندار و ريا از ستم باز شناسم. من نیز در برابر، سراسر منطق را به پای تو میریزم و همه قوانین را به سوی تو میکشم، باشد که این معامله به هدایت اندیشه من و چیرگی تو بر لشگر ظلم انجامد...</a:t>
            </a:r>
            <a:endParaRPr lang="en-US" sz="2400" b="1" dirty="0">
              <a:solidFill>
                <a:schemeClr val="bg1"/>
              </a:solidFill>
              <a:latin typeface="Times New Roman"/>
              <a:ea typeface="Times New Roman"/>
              <a:cs typeface="B Zar" pitchFamily="2" charset="-78"/>
            </a:endParaRPr>
          </a:p>
          <a:p>
            <a:pPr algn="just" rtl="1">
              <a:lnSpc>
                <a:spcPct val="200000"/>
              </a:lnSpc>
            </a:pPr>
            <a:r>
              <a:rPr lang="en-US"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مرحوم </a:t>
            </a:r>
            <a:r>
              <a:rPr lang="ar-SA" sz="2400" b="1" dirty="0">
                <a:solidFill>
                  <a:schemeClr val="bg1"/>
                </a:solidFill>
                <a:latin typeface="Times New Roman"/>
                <a:ea typeface="Times New Roman"/>
                <a:cs typeface="B Zar" pitchFamily="2" charset="-78"/>
              </a:rPr>
              <a:t>استاد کاتوزیان</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654402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07678"/>
            <a:ext cx="8077200" cy="5616922"/>
          </a:xfrm>
          <a:prstGeom prst="rect">
            <a:avLst/>
          </a:prstGeom>
        </p:spPr>
        <p:txBody>
          <a:bodyPr wrap="square">
            <a:spAutoFit/>
          </a:bodyPr>
          <a:lstStyle/>
          <a:p>
            <a:pPr algn="ctr" rtl="1">
              <a:lnSpc>
                <a:spcPct val="15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نحوه </a:t>
            </a:r>
            <a:r>
              <a:rPr lang="ar-SA" sz="3200" b="1" dirty="0">
                <a:latin typeface="Calibri"/>
                <a:ea typeface="Times New Roman"/>
                <a:cs typeface="B Zar" pitchFamily="2" charset="-78"/>
              </a:rPr>
              <a:t>حل اختلاف و رسیدگی در هیئت های حل </a:t>
            </a:r>
            <a:r>
              <a:rPr lang="ar-SA" sz="3200" b="1" dirty="0" smtClean="0">
                <a:latin typeface="Calibri"/>
                <a:ea typeface="Times New Roman"/>
                <a:cs typeface="B Zar" pitchFamily="2" charset="-78"/>
              </a:rPr>
              <a:t>اختلاف </a:t>
            </a:r>
            <a:r>
              <a:rPr lang="ar-SA" sz="3200" b="1" dirty="0">
                <a:latin typeface="Calibri"/>
                <a:ea typeface="Times New Roman"/>
                <a:cs typeface="B Zar" pitchFamily="2" charset="-78"/>
              </a:rPr>
              <a:t>بر اساس نوع </a:t>
            </a:r>
            <a:r>
              <a:rPr lang="ar-SA" sz="3200" b="1" dirty="0" smtClean="0">
                <a:latin typeface="Calibri"/>
                <a:ea typeface="Times New Roman"/>
                <a:cs typeface="B Zar" pitchFamily="2" charset="-78"/>
              </a:rPr>
              <a:t>هیئت</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1-مرحله بدوی</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2-مرحله تجدید نظر</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3-هيئت موضوع؟؟؟؟؟؟ ماده </a:t>
            </a:r>
            <a:r>
              <a:rPr lang="fa-IR" sz="2400" b="1" dirty="0">
                <a:solidFill>
                  <a:schemeClr val="bg1"/>
                </a:solidFill>
                <a:latin typeface="Calibri"/>
                <a:ea typeface="Times New Roman"/>
                <a:cs typeface="B Zar" pitchFamily="2" charset="-78"/>
              </a:rPr>
              <a:t>۱۸۷</a:t>
            </a:r>
            <a:r>
              <a:rPr lang="ar-SA" sz="2400" b="1" dirty="0">
                <a:solidFill>
                  <a:schemeClr val="bg1"/>
                </a:solidFill>
                <a:latin typeface="Calibri"/>
                <a:ea typeface="Times New Roman"/>
                <a:cs typeface="B Zar" pitchFamily="2" charset="-78"/>
              </a:rPr>
              <a:t>ق.م.م</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4-  هیئت موضوع ماده </a:t>
            </a:r>
            <a:r>
              <a:rPr lang="fa-IR" sz="2400" b="1" dirty="0">
                <a:solidFill>
                  <a:schemeClr val="bg1"/>
                </a:solidFill>
                <a:latin typeface="Calibri"/>
                <a:ea typeface="Times New Roman"/>
                <a:cs typeface="B Zar" pitchFamily="2" charset="-78"/>
              </a:rPr>
              <a:t>۲۱۶</a:t>
            </a:r>
            <a:r>
              <a:rPr lang="ar-SA" sz="2400" b="1" dirty="0">
                <a:solidFill>
                  <a:schemeClr val="bg1"/>
                </a:solidFill>
                <a:latin typeface="Calibri"/>
                <a:ea typeface="Times New Roman"/>
                <a:cs typeface="B Zar" pitchFamily="2" charset="-78"/>
              </a:rPr>
              <a:t> تبصره</a:t>
            </a:r>
            <a:r>
              <a:rPr lang="en-US" sz="2400" b="1" dirty="0">
                <a:solidFill>
                  <a:schemeClr val="bg1"/>
                </a:solidFill>
                <a:latin typeface="Tahoma"/>
                <a:ea typeface="Times New Roman"/>
                <a:cs typeface="B Zar" pitchFamily="2" charset="-78"/>
              </a:rPr>
              <a:t>‌</a:t>
            </a:r>
            <a:r>
              <a:rPr lang="ar-SA" sz="2400" b="1" dirty="0">
                <a:solidFill>
                  <a:schemeClr val="bg1"/>
                </a:solidFill>
                <a:latin typeface="Calibri"/>
                <a:ea typeface="Times New Roman"/>
                <a:cs typeface="B Zar" pitchFamily="2" charset="-78"/>
              </a:rPr>
              <a:t>های(1) و (2) آن</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5-هیئت ماده </a:t>
            </a:r>
            <a:r>
              <a:rPr lang="fa-IR" sz="2400" b="1" dirty="0">
                <a:solidFill>
                  <a:schemeClr val="bg1"/>
                </a:solidFill>
                <a:latin typeface="Calibri"/>
                <a:ea typeface="Times New Roman"/>
                <a:cs typeface="B Zar" pitchFamily="2" charset="-78"/>
              </a:rPr>
              <a:t>۲۴۳</a:t>
            </a:r>
            <a:r>
              <a:rPr lang="ar-SA" sz="2400" b="1" dirty="0">
                <a:solidFill>
                  <a:schemeClr val="bg1"/>
                </a:solidFill>
                <a:latin typeface="Calibri"/>
                <a:ea typeface="Times New Roman"/>
                <a:cs typeface="B Zar" pitchFamily="2" charset="-78"/>
              </a:rPr>
              <a:t> ق.م.م</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6-اصلاح در اشتباه آراء</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924800" cy="5478423"/>
          </a:xfrm>
          <a:prstGeom prst="rect">
            <a:avLst/>
          </a:prstGeom>
        </p:spPr>
        <p:txBody>
          <a:bodyPr wrap="square">
            <a:spAutoFit/>
          </a:bodyPr>
          <a:lstStyle/>
          <a:p>
            <a:pPr algn="ctr" rtl="1">
              <a:lnSpc>
                <a:spcPct val="15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شورای </a:t>
            </a:r>
            <a:r>
              <a:rPr lang="ar-SA" sz="3200" b="1" dirty="0">
                <a:latin typeface="Calibri"/>
                <a:ea typeface="Times New Roman"/>
                <a:cs typeface="B Zar" pitchFamily="2" charset="-78"/>
              </a:rPr>
              <a:t>عالی </a:t>
            </a:r>
            <a:r>
              <a:rPr lang="ar-SA" sz="3200" b="1" dirty="0" smtClean="0">
                <a:latin typeface="Calibri"/>
                <a:ea typeface="Times New Roman"/>
                <a:cs typeface="B Zar" pitchFamily="2" charset="-78"/>
              </a:rPr>
              <a:t>مالیاتی</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marL="342900" indent="-342900" algn="just" rtl="1">
              <a:lnSpc>
                <a:spcPct val="15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موارد </a:t>
            </a:r>
            <a:r>
              <a:rPr lang="ar-SA" sz="2400" b="1" dirty="0">
                <a:solidFill>
                  <a:schemeClr val="bg1"/>
                </a:solidFill>
                <a:latin typeface="Calibri"/>
                <a:ea typeface="Times New Roman"/>
                <a:cs typeface="B Zar" pitchFamily="2" charset="-78"/>
              </a:rPr>
              <a:t>قابل شکایت و مهلت شکایت و مبانی قانونی</a:t>
            </a:r>
            <a:endParaRPr lang="en-US" sz="2400" b="1" dirty="0">
              <a:solidFill>
                <a:schemeClr val="bg1"/>
              </a:solidFill>
              <a:latin typeface="Calibri"/>
              <a:ea typeface="Calibri"/>
              <a:cs typeface="B Zar" pitchFamily="2" charset="-78"/>
            </a:endParaRPr>
          </a:p>
          <a:p>
            <a:pPr marL="342900" indent="-342900" algn="just" rtl="1">
              <a:lnSpc>
                <a:spcPct val="15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ساختار </a:t>
            </a:r>
            <a:r>
              <a:rPr lang="ar-SA" sz="2400" b="1" dirty="0">
                <a:solidFill>
                  <a:schemeClr val="bg1"/>
                </a:solidFill>
                <a:latin typeface="Calibri"/>
                <a:ea typeface="Times New Roman"/>
                <a:cs typeface="B Zar" pitchFamily="2" charset="-78"/>
              </a:rPr>
              <a:t>شورای عالی مالیاتی</a:t>
            </a:r>
            <a:endParaRPr lang="en-US" sz="2400" b="1" dirty="0">
              <a:solidFill>
                <a:schemeClr val="bg1"/>
              </a:solidFill>
              <a:latin typeface="Calibri"/>
              <a:ea typeface="Calibri"/>
              <a:cs typeface="B Zar" pitchFamily="2" charset="-78"/>
            </a:endParaRPr>
          </a:p>
          <a:p>
            <a:pPr marL="342900" indent="-342900" algn="just" rtl="1">
              <a:lnSpc>
                <a:spcPct val="15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نحوه</a:t>
            </a:r>
            <a:r>
              <a:rPr lang="ar-SA" sz="2400" b="1" dirty="0">
                <a:solidFill>
                  <a:schemeClr val="bg1"/>
                </a:solidFill>
                <a:latin typeface="Calibri"/>
                <a:ea typeface="Times New Roman"/>
                <a:cs typeface="B Zar" pitchFamily="2" charset="-78"/>
              </a:rPr>
              <a:t>  تنظیم لایحه به شورای عالی مالیاتی</a:t>
            </a:r>
            <a:endParaRPr lang="en-US" sz="2400" b="1" dirty="0">
              <a:solidFill>
                <a:schemeClr val="bg1"/>
              </a:solidFill>
              <a:latin typeface="Calibri"/>
              <a:ea typeface="Calibri"/>
              <a:cs typeface="B Zar" pitchFamily="2" charset="-78"/>
            </a:endParaRPr>
          </a:p>
          <a:p>
            <a:pPr marL="342900" indent="-342900" algn="just" rtl="1">
              <a:lnSpc>
                <a:spcPct val="15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نحوه </a:t>
            </a:r>
            <a:r>
              <a:rPr lang="ar-SA" sz="2400" b="1" dirty="0">
                <a:solidFill>
                  <a:schemeClr val="bg1"/>
                </a:solidFill>
                <a:latin typeface="Calibri"/>
                <a:ea typeface="Times New Roman"/>
                <a:cs typeface="B Zar" pitchFamily="2" charset="-78"/>
              </a:rPr>
              <a:t>رسیدگی  و صدور راي  توسط شورای عالی مالیاتی</a:t>
            </a:r>
            <a:endParaRPr lang="en-US" sz="2400" b="1" dirty="0">
              <a:solidFill>
                <a:schemeClr val="bg1"/>
              </a:solidFill>
              <a:latin typeface="Calibri"/>
              <a:ea typeface="Calibri"/>
              <a:cs typeface="B Zar" pitchFamily="2" charset="-78"/>
            </a:endParaRPr>
          </a:p>
          <a:p>
            <a:pPr marL="342900" indent="-342900" algn="just" rtl="1">
              <a:lnSpc>
                <a:spcPct val="15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تصمیمات </a:t>
            </a:r>
            <a:r>
              <a:rPr lang="ar-SA" sz="2400" b="1" dirty="0">
                <a:solidFill>
                  <a:schemeClr val="bg1"/>
                </a:solidFill>
                <a:latin typeface="Calibri"/>
                <a:ea typeface="Times New Roman"/>
                <a:cs typeface="B Zar" pitchFamily="2" charset="-78"/>
              </a:rPr>
              <a:t>جلسات شورای عالی مالیاتی در اجرای تبصره ماده </a:t>
            </a:r>
            <a:r>
              <a:rPr lang="fa-IR" sz="2400" b="1" dirty="0">
                <a:solidFill>
                  <a:schemeClr val="bg1"/>
                </a:solidFill>
                <a:latin typeface="Calibri"/>
                <a:ea typeface="Times New Roman"/>
                <a:cs typeface="B Zar" pitchFamily="2" charset="-78"/>
              </a:rPr>
              <a:t>۲۵۵</a:t>
            </a:r>
            <a:r>
              <a:rPr lang="ar-SA" sz="2400" b="1" dirty="0">
                <a:solidFill>
                  <a:schemeClr val="bg1"/>
                </a:solidFill>
                <a:latin typeface="Calibri"/>
                <a:ea typeface="Times New Roman"/>
                <a:cs typeface="B Zar" pitchFamily="2" charset="-78"/>
              </a:rPr>
              <a:t> ق.م.م</a:t>
            </a:r>
            <a:endParaRPr lang="en-US" sz="2400" b="1" dirty="0">
              <a:solidFill>
                <a:schemeClr val="bg1"/>
              </a:solidFill>
              <a:latin typeface="Calibri"/>
              <a:ea typeface="Calibri"/>
              <a:cs typeface="B Zar" pitchFamily="2" charset="-78"/>
            </a:endParaRPr>
          </a:p>
          <a:p>
            <a:pPr marL="342900" indent="-342900" algn="just" rtl="1">
              <a:lnSpc>
                <a:spcPct val="15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هیئت </a:t>
            </a:r>
            <a:r>
              <a:rPr lang="ar-SA" sz="2400" b="1" dirty="0">
                <a:solidFill>
                  <a:schemeClr val="bg1"/>
                </a:solidFill>
                <a:latin typeface="Calibri"/>
                <a:ea typeface="Times New Roman"/>
                <a:cs typeface="B Zar" pitchFamily="2" charset="-78"/>
              </a:rPr>
              <a:t>عمومی شورای عالی مالیاتی و وظایف و اختیارات</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81000"/>
            <a:ext cx="7696200" cy="5411738"/>
          </a:xfrm>
          <a:prstGeom prst="rect">
            <a:avLst/>
          </a:prstGeom>
        </p:spPr>
        <p:txBody>
          <a:bodyPr wrap="square">
            <a:spAutoFit/>
          </a:bodyPr>
          <a:lstStyle/>
          <a:p>
            <a:pPr algn="ctr" rtl="1">
              <a:lnSpc>
                <a:spcPct val="20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هیئت </a:t>
            </a:r>
            <a:r>
              <a:rPr lang="fa-IR" sz="3200" b="1" dirty="0">
                <a:latin typeface="Calibri"/>
                <a:ea typeface="Times New Roman"/>
                <a:cs typeface="B Zar" pitchFamily="2" charset="-78"/>
              </a:rPr>
              <a:t>۲۵۱</a:t>
            </a:r>
            <a:r>
              <a:rPr lang="ar-SA" sz="3200" b="1" dirty="0">
                <a:latin typeface="Calibri"/>
                <a:ea typeface="Times New Roman"/>
                <a:cs typeface="B Zar" pitchFamily="2" charset="-78"/>
              </a:rPr>
              <a:t> مکرر </a:t>
            </a:r>
            <a:r>
              <a:rPr lang="ar-SA" sz="3200" b="1" dirty="0" smtClean="0">
                <a:latin typeface="Calibri"/>
                <a:ea typeface="Times New Roman"/>
                <a:cs typeface="B Zar" pitchFamily="2" charset="-78"/>
              </a:rPr>
              <a:t>ق.م.م</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مبانی </a:t>
            </a:r>
            <a:r>
              <a:rPr lang="ar-SA" sz="2400" b="1" dirty="0">
                <a:solidFill>
                  <a:schemeClr val="bg1"/>
                </a:solidFill>
                <a:latin typeface="Calibri"/>
                <a:ea typeface="Times New Roman"/>
                <a:cs typeface="B Zar" pitchFamily="2" charset="-78"/>
              </a:rPr>
              <a:t>قانونی</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موارد </a:t>
            </a:r>
            <a:r>
              <a:rPr lang="ar-SA" sz="2400" b="1" dirty="0">
                <a:solidFill>
                  <a:schemeClr val="bg1"/>
                </a:solidFill>
                <a:latin typeface="Calibri"/>
                <a:ea typeface="Times New Roman"/>
                <a:cs typeface="B Zar" pitchFamily="2" charset="-78"/>
              </a:rPr>
              <a:t>قابل شکایت و مواعد قانونی</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نحوه </a:t>
            </a:r>
            <a:r>
              <a:rPr lang="ar-SA" sz="2400" b="1" dirty="0">
                <a:solidFill>
                  <a:schemeClr val="bg1"/>
                </a:solidFill>
                <a:latin typeface="Calibri"/>
                <a:ea typeface="Times New Roman"/>
                <a:cs typeface="B Zar" pitchFamily="2" charset="-78"/>
              </a:rPr>
              <a:t>تنظیم و تسليم لوایح به هیئت </a:t>
            </a:r>
            <a:r>
              <a:rPr lang="fa-IR" sz="2400" b="1" dirty="0">
                <a:solidFill>
                  <a:schemeClr val="bg1"/>
                </a:solidFill>
                <a:latin typeface="Calibri"/>
                <a:ea typeface="Times New Roman"/>
                <a:cs typeface="B Zar" pitchFamily="2" charset="-78"/>
              </a:rPr>
              <a:t>۲۵۱</a:t>
            </a:r>
            <a:r>
              <a:rPr lang="ar-SA" sz="2400" b="1" dirty="0">
                <a:solidFill>
                  <a:schemeClr val="bg1"/>
                </a:solidFill>
                <a:latin typeface="Calibri"/>
                <a:ea typeface="Times New Roman"/>
                <a:cs typeface="B Zar" pitchFamily="2" charset="-78"/>
              </a:rPr>
              <a:t> مکرر</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فرایند </a:t>
            </a:r>
            <a:r>
              <a:rPr lang="ar-SA" sz="2400" b="1" dirty="0">
                <a:solidFill>
                  <a:schemeClr val="bg1"/>
                </a:solidFill>
                <a:latin typeface="Calibri"/>
                <a:ea typeface="Times New Roman"/>
                <a:cs typeface="B Zar" pitchFamily="2" charset="-78"/>
              </a:rPr>
              <a:t>رسیدگی و صدور رای</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ساختار </a:t>
            </a:r>
            <a:r>
              <a:rPr lang="ar-SA" sz="2400" b="1" dirty="0">
                <a:solidFill>
                  <a:schemeClr val="bg1"/>
                </a:solidFill>
                <a:latin typeface="Calibri"/>
                <a:ea typeface="Times New Roman"/>
                <a:cs typeface="B Zar" pitchFamily="2" charset="-78"/>
              </a:rPr>
              <a:t>سازمانی</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914400"/>
            <a:ext cx="7239000" cy="3677930"/>
          </a:xfrm>
          <a:prstGeom prst="rect">
            <a:avLst/>
          </a:prstGeom>
        </p:spPr>
        <p:txBody>
          <a:bodyPr wrap="square">
            <a:spAutoFit/>
          </a:bodyPr>
          <a:lstStyle/>
          <a:p>
            <a:pPr algn="ctr" rtl="1">
              <a:lnSpc>
                <a:spcPct val="20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دیوان </a:t>
            </a:r>
            <a:r>
              <a:rPr lang="ar-SA" sz="3200" b="1" dirty="0">
                <a:latin typeface="Calibri"/>
                <a:ea typeface="Times New Roman"/>
                <a:cs typeface="B Zar" pitchFamily="2" charset="-78"/>
              </a:rPr>
              <a:t>عدالت </a:t>
            </a:r>
            <a:r>
              <a:rPr lang="ar-SA" sz="3200" b="1" dirty="0" smtClean="0">
                <a:latin typeface="Calibri"/>
                <a:ea typeface="Times New Roman"/>
                <a:cs typeface="B Zar" pitchFamily="2" charset="-78"/>
              </a:rPr>
              <a:t>اداری</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مبانی </a:t>
            </a:r>
            <a:r>
              <a:rPr lang="ar-SA" sz="2400" b="1" dirty="0">
                <a:solidFill>
                  <a:schemeClr val="bg1"/>
                </a:solidFill>
                <a:latin typeface="Calibri"/>
                <a:ea typeface="Times New Roman"/>
                <a:cs typeface="B Zar" pitchFamily="2" charset="-78"/>
              </a:rPr>
              <a:t>قانون تشکیل دیوان</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ارکان </a:t>
            </a:r>
            <a:r>
              <a:rPr lang="ar-SA" sz="2400" b="1" dirty="0">
                <a:solidFill>
                  <a:schemeClr val="bg1"/>
                </a:solidFill>
                <a:latin typeface="Calibri"/>
                <a:ea typeface="Times New Roman"/>
                <a:cs typeface="B Zar" pitchFamily="2" charset="-78"/>
              </a:rPr>
              <a:t>اصلی دیوان</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ساختار </a:t>
            </a:r>
            <a:r>
              <a:rPr lang="ar-SA" sz="2400" b="1" dirty="0">
                <a:solidFill>
                  <a:schemeClr val="bg1"/>
                </a:solidFill>
                <a:latin typeface="Calibri"/>
                <a:ea typeface="Times New Roman"/>
                <a:cs typeface="B Zar" pitchFamily="2" charset="-78"/>
              </a:rPr>
              <a:t>سازمانی و جایگاه قانونی</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2728" y="152400"/>
            <a:ext cx="7620000" cy="6150402"/>
          </a:xfrm>
          <a:prstGeom prst="rect">
            <a:avLst/>
          </a:prstGeom>
        </p:spPr>
        <p:txBody>
          <a:bodyPr wrap="square">
            <a:spAutoFit/>
          </a:bodyPr>
          <a:lstStyle/>
          <a:p>
            <a:pPr algn="ctr" rtl="1">
              <a:lnSpc>
                <a:spcPct val="200000"/>
              </a:lnSpc>
              <a:spcAft>
                <a:spcPts val="1000"/>
              </a:spcAft>
            </a:pPr>
            <a:r>
              <a:rPr lang="fa-IR" sz="3200" b="1" dirty="0" smtClean="0">
                <a:latin typeface="Calibri"/>
                <a:ea typeface="Times New Roman"/>
                <a:cs typeface="B Zar" pitchFamily="2" charset="-78"/>
              </a:rPr>
              <a:t>«</a:t>
            </a:r>
            <a:r>
              <a:rPr lang="ar-SA" sz="3200" b="1" dirty="0" smtClean="0">
                <a:latin typeface="Calibri"/>
                <a:ea typeface="Times New Roman"/>
                <a:cs typeface="B Zar" pitchFamily="2" charset="-78"/>
              </a:rPr>
              <a:t>دیوان </a:t>
            </a:r>
            <a:r>
              <a:rPr lang="ar-SA" sz="3200" b="1" dirty="0">
                <a:latin typeface="Calibri"/>
                <a:ea typeface="Times New Roman"/>
                <a:cs typeface="B Zar" pitchFamily="2" charset="-78"/>
              </a:rPr>
              <a:t>عدالت </a:t>
            </a:r>
            <a:r>
              <a:rPr lang="ar-SA" sz="3200" b="1" dirty="0" smtClean="0">
                <a:latin typeface="Calibri"/>
                <a:ea typeface="Times New Roman"/>
                <a:cs typeface="B Zar" pitchFamily="2" charset="-78"/>
              </a:rPr>
              <a:t>اداری</a:t>
            </a:r>
            <a:r>
              <a:rPr lang="fa-IR" sz="3200" b="1" dirty="0" smtClean="0">
                <a:latin typeface="Calibri"/>
                <a:ea typeface="Times New Roman"/>
                <a:cs typeface="B Zar" pitchFamily="2" charset="-78"/>
              </a:rPr>
              <a:t>»</a:t>
            </a:r>
            <a:endParaRPr lang="en-US" sz="3200" b="1" dirty="0">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رسیدگی </a:t>
            </a:r>
            <a:r>
              <a:rPr lang="ar-SA" sz="2400" b="1" dirty="0">
                <a:solidFill>
                  <a:schemeClr val="bg1"/>
                </a:solidFill>
                <a:latin typeface="Calibri"/>
                <a:ea typeface="Times New Roman"/>
                <a:cs typeface="B Zar" pitchFamily="2" charset="-78"/>
              </a:rPr>
              <a:t>شعب بدوی دیوان</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رسیدگی </a:t>
            </a:r>
            <a:r>
              <a:rPr lang="ar-SA" sz="2400" b="1" dirty="0">
                <a:solidFill>
                  <a:schemeClr val="bg1"/>
                </a:solidFill>
                <a:latin typeface="Calibri"/>
                <a:ea typeface="Times New Roman"/>
                <a:cs typeface="B Zar" pitchFamily="2" charset="-78"/>
              </a:rPr>
              <a:t>شعب تجدید نظر دیوان</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اعاده </a:t>
            </a:r>
            <a:r>
              <a:rPr lang="ar-SA" sz="2400" b="1" dirty="0">
                <a:solidFill>
                  <a:schemeClr val="bg1"/>
                </a:solidFill>
                <a:latin typeface="Calibri"/>
                <a:ea typeface="Times New Roman"/>
                <a:cs typeface="B Zar" pitchFamily="2" charset="-78"/>
              </a:rPr>
              <a:t>دادرسی(موضوع ماده </a:t>
            </a:r>
            <a:r>
              <a:rPr lang="fa-IR" sz="2400" b="1" dirty="0">
                <a:solidFill>
                  <a:schemeClr val="bg1"/>
                </a:solidFill>
                <a:latin typeface="Calibri"/>
                <a:ea typeface="Times New Roman"/>
                <a:cs typeface="B Zar" pitchFamily="2" charset="-78"/>
              </a:rPr>
              <a:t>۹۸</a:t>
            </a:r>
            <a:r>
              <a:rPr lang="ar-SA" sz="2400" b="1" dirty="0">
                <a:solidFill>
                  <a:schemeClr val="bg1"/>
                </a:solidFill>
                <a:latin typeface="Calibri"/>
                <a:ea typeface="Times New Roman"/>
                <a:cs typeface="B Zar" pitchFamily="2" charset="-78"/>
              </a:rPr>
              <a:t> قانون دیوان)  و فرایند اجرایی آن</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هیئت </a:t>
            </a:r>
            <a:r>
              <a:rPr lang="ar-SA" sz="2400" b="1" dirty="0">
                <a:solidFill>
                  <a:schemeClr val="bg1"/>
                </a:solidFill>
                <a:latin typeface="Calibri"/>
                <a:ea typeface="Times New Roman"/>
                <a:cs typeface="B Zar" pitchFamily="2" charset="-78"/>
              </a:rPr>
              <a:t>عمومی دیوان و وظایف و اختیارات آن</a:t>
            </a:r>
            <a:endParaRPr lang="en-US" sz="2400" b="1" dirty="0">
              <a:solidFill>
                <a:schemeClr val="bg1"/>
              </a:solidFill>
              <a:latin typeface="Calibri"/>
              <a:ea typeface="Calibri"/>
              <a:cs typeface="B Zar" pitchFamily="2" charset="-78"/>
            </a:endParaRPr>
          </a:p>
          <a:p>
            <a:pPr marL="342900" indent="-342900" algn="just" rtl="1">
              <a:lnSpc>
                <a:spcPct val="200000"/>
              </a:lnSpc>
              <a:spcAft>
                <a:spcPts val="1000"/>
              </a:spcAft>
              <a:buFont typeface="Arial" pitchFamily="34" charset="0"/>
              <a:buChar char="•"/>
            </a:pPr>
            <a:r>
              <a:rPr lang="ar-SA" sz="2400" b="1" dirty="0" smtClean="0">
                <a:solidFill>
                  <a:schemeClr val="bg1"/>
                </a:solidFill>
                <a:latin typeface="Calibri"/>
                <a:ea typeface="Times New Roman"/>
                <a:cs typeface="B Zar" pitchFamily="2" charset="-78"/>
              </a:rPr>
              <a:t>حاکمیت </a:t>
            </a:r>
            <a:r>
              <a:rPr lang="ar-SA" sz="2400" b="1" dirty="0">
                <a:solidFill>
                  <a:schemeClr val="bg1"/>
                </a:solidFill>
                <a:latin typeface="Calibri"/>
                <a:ea typeface="Times New Roman"/>
                <a:cs typeface="B Zar" pitchFamily="2" charset="-78"/>
              </a:rPr>
              <a:t>زمانی دادنامه ها هیئت عمومی دیوان عدالت اداری(از ابطال)</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2400"/>
            <a:ext cx="8153400" cy="3303468"/>
          </a:xfrm>
          <a:prstGeom prst="rect">
            <a:avLst/>
          </a:prstGeom>
        </p:spPr>
        <p:txBody>
          <a:bodyPr wrap="square">
            <a:spAutoFit/>
          </a:bodyPr>
          <a:lstStyle/>
          <a:p>
            <a:pPr algn="ctr" rtl="1">
              <a:lnSpc>
                <a:spcPct val="200000"/>
              </a:lnSpc>
              <a:spcAft>
                <a:spcPts val="1000"/>
              </a:spcAft>
            </a:pPr>
            <a:r>
              <a:rPr lang="fa-IR" sz="2400" b="1" dirty="0" smtClean="0">
                <a:latin typeface="Calibri"/>
                <a:ea typeface="Times New Roman"/>
                <a:cs typeface="B Zar" pitchFamily="2" charset="-78"/>
              </a:rPr>
              <a:t>«</a:t>
            </a:r>
            <a:r>
              <a:rPr lang="ar-SA" sz="2400" b="1" dirty="0" smtClean="0">
                <a:latin typeface="Calibri"/>
                <a:ea typeface="Times New Roman"/>
                <a:cs typeface="B Zar" pitchFamily="2" charset="-78"/>
              </a:rPr>
              <a:t>فرایند </a:t>
            </a:r>
            <a:r>
              <a:rPr lang="ar-SA" sz="2400" b="1" dirty="0">
                <a:latin typeface="Calibri"/>
                <a:ea typeface="Times New Roman"/>
                <a:cs typeface="B Zar" pitchFamily="2" charset="-78"/>
              </a:rPr>
              <a:t>رسیدگی در هیئت عمومی </a:t>
            </a:r>
            <a:r>
              <a:rPr lang="ar-SA" sz="2400" b="1" dirty="0" smtClean="0">
                <a:latin typeface="Calibri"/>
                <a:ea typeface="Times New Roman"/>
                <a:cs typeface="B Zar" pitchFamily="2" charset="-78"/>
              </a:rPr>
              <a:t>دیوان</a:t>
            </a:r>
            <a:r>
              <a:rPr lang="fa-IR" sz="2400" b="1" dirty="0" smtClean="0">
                <a:latin typeface="Calibri"/>
                <a:ea typeface="Times New Roman"/>
                <a:cs typeface="B Zar" pitchFamily="2" charset="-78"/>
              </a:rPr>
              <a:t>»</a:t>
            </a:r>
            <a:endParaRPr lang="en-US" sz="2400" b="1" dirty="0">
              <a:latin typeface="Calibri"/>
              <a:ea typeface="Calibri"/>
              <a:cs typeface="B Zar" pitchFamily="2" charset="-78"/>
            </a:endParaRPr>
          </a:p>
          <a:p>
            <a:pPr algn="just" rtl="1">
              <a:lnSpc>
                <a:spcPct val="200000"/>
              </a:lnSpc>
              <a:spcAft>
                <a:spcPts val="1000"/>
              </a:spcAft>
            </a:pPr>
            <a:r>
              <a:rPr lang="ar-SA" sz="2400" b="1" dirty="0">
                <a:solidFill>
                  <a:schemeClr val="bg1"/>
                </a:solidFill>
                <a:latin typeface="Calibri"/>
                <a:ea typeface="Times New Roman"/>
                <a:cs typeface="B Zar" pitchFamily="2" charset="-78"/>
              </a:rPr>
              <a:t>-  ارجاع به هیئت تخصصی موضوع ماده </a:t>
            </a:r>
            <a:r>
              <a:rPr lang="fa-IR" sz="2400" b="1" dirty="0">
                <a:solidFill>
                  <a:schemeClr val="bg1"/>
                </a:solidFill>
                <a:latin typeface="Calibri"/>
                <a:ea typeface="Times New Roman"/>
                <a:cs typeface="B Zar" pitchFamily="2" charset="-78"/>
              </a:rPr>
              <a:t>۸۴</a:t>
            </a:r>
            <a:r>
              <a:rPr lang="ar-SA" sz="2400" b="1" dirty="0">
                <a:solidFill>
                  <a:schemeClr val="bg1"/>
                </a:solidFill>
                <a:latin typeface="Calibri"/>
                <a:ea typeface="Times New Roman"/>
                <a:cs typeface="B Zar" pitchFamily="2" charset="-78"/>
              </a:rPr>
              <a:t> قانون دیوان</a:t>
            </a:r>
            <a:endParaRPr lang="en-US" sz="2400" b="1" dirty="0">
              <a:solidFill>
                <a:schemeClr val="bg1"/>
              </a:solidFill>
              <a:latin typeface="Calibri"/>
              <a:ea typeface="Calibri"/>
              <a:cs typeface="B Zar" pitchFamily="2" charset="-78"/>
            </a:endParaRPr>
          </a:p>
          <a:p>
            <a:pPr algn="just" rtl="1">
              <a:lnSpc>
                <a:spcPct val="200000"/>
              </a:lnSpc>
            </a:pPr>
            <a:endParaRPr lang="fa-IR" sz="2400" b="1" dirty="0" smtClean="0">
              <a:solidFill>
                <a:schemeClr val="bg1"/>
              </a:solidFill>
              <a:ea typeface="Times New Roman"/>
              <a:cs typeface="B Zar" pitchFamily="2" charset="-78"/>
            </a:endParaRPr>
          </a:p>
          <a:p>
            <a:pPr algn="just" rtl="1">
              <a:lnSpc>
                <a:spcPct val="200000"/>
              </a:lnSpc>
            </a:pPr>
            <a:r>
              <a:rPr lang="ar-SA" sz="2400" b="1" dirty="0" smtClean="0">
                <a:solidFill>
                  <a:schemeClr val="bg1"/>
                </a:solidFill>
                <a:ea typeface="Times New Roman"/>
                <a:cs typeface="B Zar" pitchFamily="2" charset="-78"/>
              </a:rPr>
              <a:t>-</a:t>
            </a:r>
            <a:r>
              <a:rPr lang="ar-SA" sz="2400" b="1" dirty="0">
                <a:solidFill>
                  <a:schemeClr val="bg1"/>
                </a:solidFill>
                <a:ea typeface="Times New Roman"/>
                <a:cs typeface="B Zar" pitchFamily="2" charset="-78"/>
              </a:rPr>
              <a:t> بررسی هیئت تخصصی</a:t>
            </a:r>
            <a:endParaRPr lang="en-US" sz="2400" b="1" dirty="0">
              <a:solidFill>
                <a:schemeClr val="bg1"/>
              </a:solidFill>
              <a:cs typeface="B Zar" pitchFamily="2" charset="-78"/>
            </a:endParaRPr>
          </a:p>
        </p:txBody>
      </p:sp>
      <p:sp>
        <p:nvSpPr>
          <p:cNvPr id="3" name="Rectangle 2"/>
          <p:cNvSpPr/>
          <p:nvPr/>
        </p:nvSpPr>
        <p:spPr>
          <a:xfrm>
            <a:off x="304800" y="1910114"/>
            <a:ext cx="5181600" cy="4734629"/>
          </a:xfrm>
          <a:prstGeom prst="rect">
            <a:avLst/>
          </a:prstGeom>
        </p:spPr>
        <p:txBody>
          <a:bodyPr wrap="square">
            <a:spAutoFit/>
          </a:bodyPr>
          <a:lstStyle/>
          <a:p>
            <a:pPr algn="just" rtl="1">
              <a:lnSpc>
                <a:spcPct val="150000"/>
              </a:lnSpc>
              <a:spcAft>
                <a:spcPts val="1000"/>
              </a:spcAft>
            </a:pPr>
            <a:r>
              <a:rPr lang="ar-SA" sz="2400" b="1" dirty="0">
                <a:solidFill>
                  <a:schemeClr val="bg1"/>
                </a:solidFill>
                <a:latin typeface="Calibri"/>
                <a:ea typeface="Times New Roman"/>
                <a:cs typeface="B Zar" pitchFamily="2" charset="-78"/>
              </a:rPr>
              <a:t>نظر  سه چهارم اعضای هیئت مبنی بر رد شکایت باشد رای به رد شکایت صادر میگردد.</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در صورتیکه نظر اکثریت مطلق هیئت مبنی بر قبول شکایت باشد پرونده به همراه  نظریه به هیئت عمومی ارسال می</a:t>
            </a:r>
            <a:r>
              <a:rPr lang="en-US" sz="2400" b="1" dirty="0">
                <a:solidFill>
                  <a:schemeClr val="bg1"/>
                </a:solidFill>
                <a:latin typeface="Tahoma"/>
                <a:ea typeface="Times New Roman"/>
                <a:cs typeface="B Zar" pitchFamily="2" charset="-78"/>
              </a:rPr>
              <a:t>‌</a:t>
            </a:r>
            <a:r>
              <a:rPr lang="ar-SA" sz="2400" b="1" dirty="0">
                <a:solidFill>
                  <a:schemeClr val="bg1"/>
                </a:solidFill>
                <a:latin typeface="Calibri"/>
                <a:ea typeface="Times New Roman"/>
                <a:cs typeface="B Zar" pitchFamily="2" charset="-78"/>
              </a:rPr>
              <a:t>شود.</a:t>
            </a:r>
            <a:endParaRPr lang="en-US" sz="2400" b="1" dirty="0">
              <a:solidFill>
                <a:schemeClr val="bg1"/>
              </a:solidFill>
              <a:latin typeface="Calibri"/>
              <a:ea typeface="Calibri"/>
              <a:cs typeface="B Zar" pitchFamily="2" charset="-78"/>
            </a:endParaRPr>
          </a:p>
          <a:p>
            <a:pPr algn="just" rtl="1">
              <a:lnSpc>
                <a:spcPct val="150000"/>
              </a:lnSpc>
              <a:spcAft>
                <a:spcPts val="1000"/>
              </a:spcAft>
            </a:pPr>
            <a:r>
              <a:rPr lang="ar-SA" sz="2400" b="1" dirty="0">
                <a:solidFill>
                  <a:schemeClr val="bg1"/>
                </a:solidFill>
                <a:latin typeface="Calibri"/>
                <a:ea typeface="Times New Roman"/>
                <a:cs typeface="B Zar" pitchFamily="2" charset="-78"/>
              </a:rPr>
              <a:t>در صورتی که نظر اکثریت  کمتر از سه چهارم  مبنی بر رد شکایت باشد پرونده به همراه نظریه به هیئت عمومی ارسال می</a:t>
            </a:r>
            <a:r>
              <a:rPr lang="en-US" sz="2400" b="1" dirty="0">
                <a:solidFill>
                  <a:schemeClr val="bg1"/>
                </a:solidFill>
                <a:latin typeface="Tahoma"/>
                <a:ea typeface="Times New Roman"/>
                <a:cs typeface="B Zar" pitchFamily="2" charset="-78"/>
              </a:rPr>
              <a:t>‌</a:t>
            </a:r>
            <a:r>
              <a:rPr lang="ar-SA" sz="2400" b="1" dirty="0">
                <a:solidFill>
                  <a:schemeClr val="bg1"/>
                </a:solidFill>
                <a:latin typeface="Calibri"/>
                <a:ea typeface="Times New Roman"/>
                <a:cs typeface="B Zar" pitchFamily="2" charset="-78"/>
              </a:rPr>
              <a:t>شود.</a:t>
            </a:r>
            <a:endParaRPr lang="en-US" sz="2400" b="1" dirty="0">
              <a:solidFill>
                <a:schemeClr val="bg1"/>
              </a:solidFill>
              <a:effectLst/>
              <a:latin typeface="Calibri"/>
              <a:ea typeface="Calibri"/>
              <a:cs typeface="B Zar" pitchFamily="2" charset="-78"/>
            </a:endParaRPr>
          </a:p>
        </p:txBody>
      </p:sp>
      <p:cxnSp>
        <p:nvCxnSpPr>
          <p:cNvPr id="5" name="Straight Arrow Connector 4"/>
          <p:cNvCxnSpPr/>
          <p:nvPr/>
        </p:nvCxnSpPr>
        <p:spPr>
          <a:xfrm flipH="1" flipV="1">
            <a:off x="5410200" y="2438401"/>
            <a:ext cx="609600" cy="685800"/>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cxnSp>
        <p:nvCxnSpPr>
          <p:cNvPr id="6" name="Straight Arrow Connector 5"/>
          <p:cNvCxnSpPr/>
          <p:nvPr/>
        </p:nvCxnSpPr>
        <p:spPr>
          <a:xfrm flipH="1">
            <a:off x="5493327" y="3165765"/>
            <a:ext cx="526473" cy="261586"/>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flipH="1">
            <a:off x="5410200" y="3200400"/>
            <a:ext cx="609600" cy="1977899"/>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219200"/>
            <a:ext cx="7467600" cy="2954655"/>
          </a:xfrm>
          <a:prstGeom prst="rect">
            <a:avLst/>
          </a:prstGeom>
        </p:spPr>
        <p:txBody>
          <a:bodyPr wrap="square">
            <a:spAutoFit/>
          </a:bodyPr>
          <a:lstStyle/>
          <a:p>
            <a:pPr algn="just" rtl="1">
              <a:lnSpc>
                <a:spcPct val="200000"/>
              </a:lnSpc>
              <a:spcAft>
                <a:spcPts val="1000"/>
              </a:spcAft>
            </a:pPr>
            <a:r>
              <a:rPr lang="ar-SA" sz="2400" b="1" dirty="0">
                <a:solidFill>
                  <a:schemeClr val="bg1"/>
                </a:solidFill>
                <a:latin typeface="Calibri"/>
                <a:ea typeface="Times New Roman"/>
                <a:cs typeface="B Zar" pitchFamily="2" charset="-78"/>
              </a:rPr>
              <a:t>در صورتي كه رئیس قوه قضاییه یا رئیس دیوان به هر نحو از مغايرت يك مصوبه با شرع یا قانون يا خروج  آن از اختیارات مقام تصویب کننده مطلع شوند، موظفند موضوع را  در هیئت عمومی مطرح و ابطال مصوبه را درخواست نمایند.</a:t>
            </a:r>
            <a:endParaRPr lang="en-US" sz="2400" b="1" dirty="0">
              <a:solidFill>
                <a:schemeClr val="bg1"/>
              </a:solidFill>
              <a:effectLst/>
              <a:latin typeface="Calibri"/>
              <a:ea typeface="Calibri"/>
              <a:cs typeface="B Zar" pitchFamily="2" charset="-78"/>
            </a:endParaRPr>
          </a:p>
        </p:txBody>
      </p:sp>
    </p:spTree>
    <p:extLst>
      <p:ext uri="{BB962C8B-B14F-4D97-AF65-F5344CB8AC3E}">
        <p14:creationId xmlns:p14="http://schemas.microsoft.com/office/powerpoint/2010/main" val="393478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33400"/>
            <a:ext cx="7543800" cy="5755422"/>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فصل اول</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حقوق عمومی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مباحث </a:t>
            </a:r>
            <a:r>
              <a:rPr lang="ar-SA" sz="2400" b="1" dirty="0">
                <a:solidFill>
                  <a:schemeClr val="bg1"/>
                </a:solidFill>
                <a:latin typeface="Times New Roman"/>
                <a:ea typeface="Times New Roman"/>
                <a:cs typeface="B Zar" pitchFamily="2" charset="-78"/>
              </a:rPr>
              <a:t>اصلی حقوق عمومی تنظیم رابطه دولت و ملت است.</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هدف </a:t>
            </a:r>
            <a:r>
              <a:rPr lang="ar-SA" sz="2400" b="1" dirty="0">
                <a:solidFill>
                  <a:schemeClr val="bg1"/>
                </a:solidFill>
                <a:latin typeface="Times New Roman"/>
                <a:ea typeface="Times New Roman"/>
                <a:cs typeface="B Zar" pitchFamily="2" charset="-78"/>
              </a:rPr>
              <a:t>عمده حقوق عمومی این است که دولت را تابع حقوق کنند و خودکامگی را از بین ببرد.</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حقوق </a:t>
            </a:r>
            <a:r>
              <a:rPr lang="ar-SA" sz="2400" b="1" dirty="0">
                <a:solidFill>
                  <a:schemeClr val="bg1"/>
                </a:solidFill>
                <a:latin typeface="Times New Roman"/>
                <a:ea typeface="Times New Roman"/>
                <a:cs typeface="B Zar" pitchFamily="2" charset="-78"/>
              </a:rPr>
              <a:t>مالیاتی از جمله حقوق عمومی محسوب می شود.</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حقوق </a:t>
            </a:r>
            <a:r>
              <a:rPr lang="ar-SA" sz="2400" b="1" dirty="0">
                <a:solidFill>
                  <a:schemeClr val="bg1"/>
                </a:solidFill>
                <a:latin typeface="Times New Roman"/>
                <a:ea typeface="Times New Roman"/>
                <a:cs typeface="B Zar" pitchFamily="2" charset="-78"/>
              </a:rPr>
              <a:t>مالیاتی شامل قوانین شکلی و ماهر می باشد.</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57200"/>
            <a:ext cx="7620000" cy="5509200"/>
          </a:xfrm>
          <a:prstGeom prst="rect">
            <a:avLst/>
          </a:prstGeom>
        </p:spPr>
        <p:txBody>
          <a:bodyPr wrap="square">
            <a:spAutoFit/>
          </a:bodyPr>
          <a:lstStyle/>
          <a:p>
            <a:pPr algn="ctr" rtl="1">
              <a:lnSpc>
                <a:spcPct val="200000"/>
              </a:lnSpc>
            </a:pPr>
            <a:r>
              <a:rPr lang="fa-IR" sz="3200" b="1" dirty="0" smtClean="0">
                <a:cs typeface="B Zar" pitchFamily="2" charset="-78"/>
              </a:rPr>
              <a:t>«</a:t>
            </a:r>
            <a:r>
              <a:rPr lang="ar-SA" sz="3200" b="1" dirty="0" smtClean="0">
                <a:cs typeface="B Zar" pitchFamily="2" charset="-78"/>
              </a:rPr>
              <a:t>خصوصیات </a:t>
            </a:r>
            <a:r>
              <a:rPr lang="ar-SA" sz="3200" b="1" dirty="0">
                <a:cs typeface="B Zar" pitchFamily="2" charset="-78"/>
              </a:rPr>
              <a:t>مقررات آیین </a:t>
            </a:r>
            <a:r>
              <a:rPr lang="ar-SA" sz="3200" b="1" dirty="0" smtClean="0">
                <a:cs typeface="B Zar" pitchFamily="2" charset="-78"/>
              </a:rPr>
              <a:t>دادرسی</a:t>
            </a:r>
            <a:r>
              <a:rPr lang="fa-IR" sz="3200" b="1" dirty="0" smtClean="0">
                <a:cs typeface="B Zar" pitchFamily="2" charset="-78"/>
              </a:rPr>
              <a:t>»</a:t>
            </a:r>
            <a:endParaRPr lang="en-US" sz="3200" b="1" dirty="0">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cs typeface="B Zar" pitchFamily="2" charset="-78"/>
              </a:rPr>
              <a:t>مقررات </a:t>
            </a:r>
            <a:r>
              <a:rPr lang="ar-SA" sz="2400" b="1" dirty="0">
                <a:solidFill>
                  <a:schemeClr val="bg1"/>
                </a:solidFill>
                <a:cs typeface="B Zar" pitchFamily="2" charset="-78"/>
              </a:rPr>
              <a:t>آیین دادرسی از جمله قوانین شکلی می باشند.</a:t>
            </a:r>
            <a:endParaRPr lang="en-US" sz="2400" b="1" dirty="0">
              <a:solidFill>
                <a:schemeClr val="bg1"/>
              </a:solidFill>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cs typeface="B Zar" pitchFamily="2" charset="-78"/>
              </a:rPr>
              <a:t>مقررات </a:t>
            </a:r>
            <a:r>
              <a:rPr lang="ar-SA" sz="2400" b="1" dirty="0">
                <a:solidFill>
                  <a:schemeClr val="bg1"/>
                </a:solidFill>
                <a:cs typeface="B Zar" pitchFamily="2" charset="-78"/>
              </a:rPr>
              <a:t>آیین دادرسی قوانین مثبت حق می باشند.</a:t>
            </a:r>
            <a:endParaRPr lang="en-US" sz="2400" b="1" dirty="0">
              <a:solidFill>
                <a:schemeClr val="bg1"/>
              </a:solidFill>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cs typeface="B Zar" pitchFamily="2" charset="-78"/>
              </a:rPr>
              <a:t>در </a:t>
            </a:r>
            <a:r>
              <a:rPr lang="ar-SA" sz="2400" b="1" dirty="0">
                <a:solidFill>
                  <a:schemeClr val="bg1"/>
                </a:solidFill>
                <a:cs typeface="B Zar" pitchFamily="2" charset="-78"/>
              </a:rPr>
              <a:t>فقه به قوانین شکلی قانون اثباتی می</a:t>
            </a:r>
            <a:r>
              <a:rPr lang="en-US" sz="2400" b="1" dirty="0">
                <a:solidFill>
                  <a:schemeClr val="bg1"/>
                </a:solidFill>
                <a:cs typeface="B Zar" pitchFamily="2" charset="-78"/>
              </a:rPr>
              <a:t>‌</a:t>
            </a:r>
            <a:r>
              <a:rPr lang="ar-SA" sz="2400" b="1" dirty="0">
                <a:solidFill>
                  <a:schemeClr val="bg1"/>
                </a:solidFill>
                <a:cs typeface="B Zar" pitchFamily="2" charset="-78"/>
              </a:rPr>
              <a:t>گفتند.</a:t>
            </a:r>
            <a:endParaRPr lang="en-US" sz="2400" b="1" dirty="0">
              <a:solidFill>
                <a:schemeClr val="bg1"/>
              </a:solidFill>
              <a:cs typeface="B Zar" pitchFamily="2" charset="-78"/>
            </a:endParaRPr>
          </a:p>
          <a:p>
            <a:pPr marL="342900" indent="-342900" algn="just" rtl="1">
              <a:lnSpc>
                <a:spcPct val="200000"/>
              </a:lnSpc>
              <a:buFont typeface="Arial" pitchFamily="34" charset="0"/>
              <a:buChar char="•"/>
            </a:pPr>
            <a:r>
              <a:rPr lang="ar-SA" sz="2400" b="1" dirty="0">
                <a:solidFill>
                  <a:schemeClr val="bg1"/>
                </a:solidFill>
                <a:cs typeface="B Zar" pitchFamily="2" charset="-78"/>
              </a:rPr>
              <a:t> قوانین آیین دادرسی اداری، مدنی، کیفری، قانون تشکیلات و آیین دادرسی دیوان عدالت اداری و مقررات دادرسی مالیاتی جزو قوانین شکلی می باشند.</a:t>
            </a:r>
            <a:endParaRPr lang="en-US" sz="2400" b="1" dirty="0">
              <a:solidFill>
                <a:schemeClr val="bg1"/>
              </a:solidFill>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7848600" cy="5509200"/>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فواید </a:t>
            </a:r>
            <a:r>
              <a:rPr lang="ar-SA" sz="3200" b="1" dirty="0">
                <a:latin typeface="Times New Roman"/>
                <a:ea typeface="Times New Roman"/>
                <a:cs typeface="B Zar" pitchFamily="2" charset="-78"/>
              </a:rPr>
              <a:t>مقررات آیین </a:t>
            </a:r>
            <a:r>
              <a:rPr lang="ar-SA" sz="3200" b="1" dirty="0" smtClean="0">
                <a:latin typeface="Times New Roman"/>
                <a:ea typeface="Times New Roman"/>
                <a:cs typeface="B Zar" pitchFamily="2" charset="-78"/>
              </a:rPr>
              <a:t>دادرسی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1-</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رسيدگي </a:t>
            </a:r>
            <a:r>
              <a:rPr lang="ar-SA" sz="2400" b="1" dirty="0">
                <a:solidFill>
                  <a:schemeClr val="bg1"/>
                </a:solidFill>
                <a:latin typeface="Times New Roman"/>
                <a:ea typeface="Times New Roman"/>
                <a:cs typeface="B Zar" pitchFamily="2" charset="-78"/>
              </a:rPr>
              <a:t>منظم و عادلانه به دعاوی و اختلافات</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2- سیستم دادرسی  واحد و یکپارچه در سراسر کشور</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3-</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ایجاد </a:t>
            </a:r>
            <a:r>
              <a:rPr lang="ar-SA" sz="2400" b="1" dirty="0">
                <a:solidFill>
                  <a:schemeClr val="bg1"/>
                </a:solidFill>
                <a:latin typeface="Times New Roman"/>
                <a:ea typeface="Times New Roman"/>
                <a:cs typeface="B Zar" pitchFamily="2" charset="-78"/>
              </a:rPr>
              <a:t>موقعیت برابر برای هر یک از طرفین دعوی در اثبات ادعای خود یا دفاع از ادعا علیه خود.</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4-تسريع در حل و فصل دعاوی</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5-علمی و به روز شدن دادرسی و استفاده از علوم و فنون جدید.</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066799"/>
            <a:ext cx="7467600" cy="4031873"/>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تعریف </a:t>
            </a:r>
            <a:r>
              <a:rPr lang="ar-SA" sz="3200" b="1" dirty="0">
                <a:latin typeface="Times New Roman"/>
                <a:ea typeface="Times New Roman"/>
                <a:cs typeface="B Zar" pitchFamily="2" charset="-78"/>
              </a:rPr>
              <a:t>آیین دادرسی </a:t>
            </a:r>
            <a:r>
              <a:rPr lang="ar-SA" sz="3200" b="1" dirty="0" smtClean="0">
                <a:latin typeface="Times New Roman"/>
                <a:ea typeface="Times New Roman"/>
                <a:cs typeface="B Zar" pitchFamily="2" charset="-78"/>
              </a:rPr>
              <a:t>مالیاتی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a:solidFill>
                  <a:schemeClr val="bg1"/>
                </a:solidFill>
                <a:ea typeface="Calibri"/>
                <a:cs typeface="B Zar" pitchFamily="2" charset="-78"/>
              </a:rPr>
              <a:t>مجموعه قواعد و مقرراتی که یک طرف یا طرفین در مقام ادعا و دفاع امور مالیاتی و مراجع ذيصلاح در مقام رسیدگی و صدور رای از بدو تا ختم تصفيه بایستی رعایت نمایند، آیین دادرسی مالیاتی نامیده می شود.</a:t>
            </a:r>
            <a:endParaRPr lang="en-US" sz="2400" b="1" dirty="0">
              <a:solidFill>
                <a:schemeClr val="bg1"/>
              </a:solidFill>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1945" y="304800"/>
            <a:ext cx="7696200" cy="6247864"/>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مبانی </a:t>
            </a:r>
            <a:r>
              <a:rPr lang="ar-SA" sz="3200" b="1" dirty="0">
                <a:latin typeface="Times New Roman"/>
                <a:ea typeface="Times New Roman"/>
                <a:cs typeface="B Zar" pitchFamily="2" charset="-78"/>
              </a:rPr>
              <a:t>قانون آیین دادرسی </a:t>
            </a:r>
            <a:r>
              <a:rPr lang="ar-SA" sz="3200" b="1" dirty="0" smtClean="0">
                <a:latin typeface="Times New Roman"/>
                <a:ea typeface="Times New Roman"/>
                <a:cs typeface="B Zar" pitchFamily="2" charset="-78"/>
              </a:rPr>
              <a:t>مالیاتی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 در قوانین کشور ما قانون خاصی تحت عنوان آیین دادرسی مالیاتی وجود ندارد لیکن مبانی قانونی آن در قوانین زیر منظور گردیده است:</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1-قانون اساسی جمهوری اسلامی ایران</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2-قانون مالیاتهای مستقیم مصوب </a:t>
            </a:r>
            <a:r>
              <a:rPr lang="fa-IR" sz="2400" b="1" dirty="0">
                <a:solidFill>
                  <a:schemeClr val="bg1"/>
                </a:solidFill>
                <a:latin typeface="Times New Roman"/>
                <a:ea typeface="Times New Roman"/>
                <a:cs typeface="B Zar" pitchFamily="2" charset="-78"/>
              </a:rPr>
              <a:t>۱۳۶۶</a:t>
            </a:r>
            <a:r>
              <a:rPr lang="ar-SA" sz="2400" b="1" dirty="0">
                <a:solidFill>
                  <a:schemeClr val="bg1"/>
                </a:solidFill>
                <a:latin typeface="Times New Roman"/>
                <a:ea typeface="Times New Roman"/>
                <a:cs typeface="B Zar" pitchFamily="2" charset="-78"/>
              </a:rPr>
              <a:t> و اصلاحات بعدی</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3-قانون مالیات بر ارزش افزوده مصوب </a:t>
            </a:r>
            <a:r>
              <a:rPr lang="fa-IR" sz="2400" b="1" dirty="0">
                <a:solidFill>
                  <a:schemeClr val="bg1"/>
                </a:solidFill>
                <a:latin typeface="Times New Roman"/>
                <a:ea typeface="Times New Roman"/>
                <a:cs typeface="B Zar" pitchFamily="2" charset="-78"/>
              </a:rPr>
              <a:t>۱۳۸۷</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4-قانون آیین دادرسی مدنی</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5-قانون تشکیلات و آیین دادرسی دیوان عدالت اداری</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04800"/>
            <a:ext cx="7772400" cy="6247864"/>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اهداف </a:t>
            </a:r>
            <a:r>
              <a:rPr lang="ar-SA" sz="3200" b="1" dirty="0">
                <a:latin typeface="Times New Roman"/>
                <a:ea typeface="Times New Roman"/>
                <a:cs typeface="B Zar" pitchFamily="2" charset="-78"/>
              </a:rPr>
              <a:t>آیین دادرسی امور </a:t>
            </a:r>
            <a:r>
              <a:rPr lang="ar-SA" sz="3200" b="1" dirty="0" smtClean="0">
                <a:latin typeface="Times New Roman"/>
                <a:ea typeface="Times New Roman"/>
                <a:cs typeface="B Zar" pitchFamily="2" charset="-78"/>
              </a:rPr>
              <a:t>مالیاتی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وضع </a:t>
            </a:r>
            <a:r>
              <a:rPr lang="ar-SA" sz="2400" b="1" dirty="0">
                <a:solidFill>
                  <a:schemeClr val="bg1"/>
                </a:solidFill>
                <a:latin typeface="Times New Roman"/>
                <a:ea typeface="Times New Roman"/>
                <a:cs typeface="B Zar" pitchFamily="2" charset="-78"/>
              </a:rPr>
              <a:t>قواعد و رعایت آن توسط اشخاص و مراجع ذیربط در نهایت احقاق حق و ابطال باطل است.</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صرف </a:t>
            </a:r>
            <a:r>
              <a:rPr lang="ar-SA" sz="2400" b="1" dirty="0">
                <a:solidFill>
                  <a:schemeClr val="bg1"/>
                </a:solidFill>
                <a:latin typeface="Times New Roman"/>
                <a:ea typeface="Times New Roman"/>
                <a:cs typeface="B Zar" pitchFamily="2" charset="-78"/>
              </a:rPr>
              <a:t>وجود قوانین و قواعد ماهری خوب و صحيح دلیلی بر اجرای کامل عدالت در جامعه نیست لذا تضمین اجراي صحيح آنها وجود قواعد مناسب آیین دادرسی می باشد.</a:t>
            </a:r>
            <a:endParaRPr lang="en-US" sz="2400" b="1" dirty="0">
              <a:solidFill>
                <a:schemeClr val="bg1"/>
              </a:solidFill>
              <a:latin typeface="Times New Roman"/>
              <a:ea typeface="Times New Roman"/>
              <a:cs typeface="B Zar" pitchFamily="2" charset="-78"/>
            </a:endParaRPr>
          </a:p>
          <a:p>
            <a:pPr marL="342900" indent="-342900" algn="just" rtl="1">
              <a:lnSpc>
                <a:spcPct val="200000"/>
              </a:lnSpc>
              <a:buFont typeface="Arial" pitchFamily="34" charset="0"/>
              <a:buChar char="•"/>
            </a:pPr>
            <a:r>
              <a:rPr lang="ar-SA" sz="2400" b="1" dirty="0" smtClean="0">
                <a:solidFill>
                  <a:schemeClr val="bg1"/>
                </a:solidFill>
                <a:latin typeface="Times New Roman"/>
                <a:ea typeface="Times New Roman"/>
                <a:cs typeface="B Zar" pitchFamily="2" charset="-78"/>
              </a:rPr>
              <a:t>هدف </a:t>
            </a:r>
            <a:r>
              <a:rPr lang="ar-SA" sz="2400" b="1" dirty="0">
                <a:solidFill>
                  <a:schemeClr val="bg1"/>
                </a:solidFill>
                <a:latin typeface="Times New Roman"/>
                <a:ea typeface="Times New Roman"/>
                <a:cs typeface="B Zar" pitchFamily="2" charset="-78"/>
              </a:rPr>
              <a:t>اصلی آیین دادرسی امور مالیاتی اجرای عدالت مالیاتی در جامعه می باشد.</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143000"/>
            <a:ext cx="6934200" cy="4031873"/>
          </a:xfrm>
          <a:prstGeom prst="rect">
            <a:avLst/>
          </a:prstGeom>
        </p:spPr>
        <p:txBody>
          <a:bodyPr wrap="square">
            <a:spAutoFit/>
          </a:bodyPr>
          <a:lstStyle/>
          <a:p>
            <a:pPr algn="ctr" rtl="1">
              <a:lnSpc>
                <a:spcPct val="200000"/>
              </a:lnSpc>
            </a:pPr>
            <a:r>
              <a:rPr lang="fa-IR" sz="3200" b="1" dirty="0" smtClean="0">
                <a:latin typeface="Times New Roman"/>
                <a:ea typeface="Times New Roman"/>
                <a:cs typeface="B Zar" pitchFamily="2" charset="-78"/>
              </a:rPr>
              <a:t>«</a:t>
            </a:r>
            <a:r>
              <a:rPr lang="ar-SA" sz="3200" b="1" dirty="0" smtClean="0">
                <a:latin typeface="Times New Roman"/>
                <a:ea typeface="Times New Roman"/>
                <a:cs typeface="B Zar" pitchFamily="2" charset="-78"/>
              </a:rPr>
              <a:t>خصوصيات </a:t>
            </a:r>
            <a:r>
              <a:rPr lang="ar-SA" sz="3200" b="1" dirty="0">
                <a:latin typeface="Times New Roman"/>
                <a:ea typeface="Times New Roman"/>
                <a:cs typeface="B Zar" pitchFamily="2" charset="-78"/>
              </a:rPr>
              <a:t>آیین دادرسی </a:t>
            </a:r>
            <a:r>
              <a:rPr lang="ar-SA" sz="3200" b="1" dirty="0" smtClean="0">
                <a:latin typeface="Times New Roman"/>
                <a:ea typeface="Times New Roman"/>
                <a:cs typeface="B Zar" pitchFamily="2" charset="-78"/>
              </a:rPr>
              <a:t>مالیاتی</a:t>
            </a:r>
            <a:r>
              <a:rPr lang="fa-IR" sz="3200" b="1" dirty="0" smtClean="0">
                <a:latin typeface="Times New Roman"/>
                <a:ea typeface="Times New Roman"/>
                <a:cs typeface="B Zar" pitchFamily="2" charset="-78"/>
              </a:rPr>
              <a:t>»</a:t>
            </a:r>
            <a:endParaRPr lang="en-US" sz="3200" b="1" dirty="0">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1-</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از </a:t>
            </a:r>
            <a:r>
              <a:rPr lang="ar-SA" sz="2400" b="1" dirty="0">
                <a:solidFill>
                  <a:schemeClr val="bg1"/>
                </a:solidFill>
                <a:latin typeface="Times New Roman"/>
                <a:ea typeface="Times New Roman"/>
                <a:cs typeface="B Zar" pitchFamily="2" charset="-78"/>
              </a:rPr>
              <a:t>جمله قوانین شکلی میباشد</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2-</a:t>
            </a:r>
            <a:r>
              <a:rPr lang="fa-IR" sz="2400" b="1" dirty="0" smtClean="0">
                <a:solidFill>
                  <a:schemeClr val="bg1"/>
                </a:solidFill>
                <a:latin typeface="Times New Roman"/>
                <a:ea typeface="Times New Roman"/>
                <a:cs typeface="B Zar" pitchFamily="2" charset="-78"/>
              </a:rPr>
              <a:t> </a:t>
            </a:r>
            <a:r>
              <a:rPr lang="ar-SA" sz="2400" b="1" dirty="0" smtClean="0">
                <a:solidFill>
                  <a:schemeClr val="bg1"/>
                </a:solidFill>
                <a:latin typeface="Times New Roman"/>
                <a:ea typeface="Times New Roman"/>
                <a:cs typeface="B Zar" pitchFamily="2" charset="-78"/>
              </a:rPr>
              <a:t>عمده </a:t>
            </a:r>
            <a:r>
              <a:rPr lang="ar-SA" sz="2400" b="1" dirty="0">
                <a:solidFill>
                  <a:schemeClr val="bg1"/>
                </a:solidFill>
                <a:latin typeface="Times New Roman"/>
                <a:ea typeface="Times New Roman"/>
                <a:cs typeface="B Zar" pitchFamily="2" charset="-78"/>
              </a:rPr>
              <a:t>مقررات آمره می هستند</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smtClean="0">
                <a:solidFill>
                  <a:schemeClr val="bg1"/>
                </a:solidFill>
                <a:latin typeface="Times New Roman"/>
                <a:ea typeface="Times New Roman"/>
                <a:cs typeface="B Zar" pitchFamily="2" charset="-78"/>
              </a:rPr>
              <a:t>3- </a:t>
            </a:r>
            <a:r>
              <a:rPr lang="ar-SA" sz="2400" b="1" dirty="0">
                <a:solidFill>
                  <a:schemeClr val="bg1"/>
                </a:solidFill>
                <a:latin typeface="Times New Roman"/>
                <a:ea typeface="Times New Roman"/>
                <a:cs typeface="B Zar" pitchFamily="2" charset="-78"/>
              </a:rPr>
              <a:t>دارای حاکمیت مکانی می باشد</a:t>
            </a:r>
            <a:endParaRPr lang="en-US" sz="2400" b="1" dirty="0">
              <a:solidFill>
                <a:schemeClr val="bg1"/>
              </a:solidFill>
              <a:latin typeface="Times New Roman"/>
              <a:ea typeface="Times New Roman"/>
              <a:cs typeface="B Zar" pitchFamily="2" charset="-78"/>
            </a:endParaRPr>
          </a:p>
          <a:p>
            <a:pPr algn="just" rtl="1">
              <a:lnSpc>
                <a:spcPct val="200000"/>
              </a:lnSpc>
            </a:pPr>
            <a:r>
              <a:rPr lang="ar-SA" sz="2400" b="1" dirty="0">
                <a:solidFill>
                  <a:schemeClr val="bg1"/>
                </a:solidFill>
                <a:latin typeface="Times New Roman"/>
                <a:ea typeface="Times New Roman"/>
                <a:cs typeface="B Zar" pitchFamily="2" charset="-78"/>
              </a:rPr>
              <a:t>4- </a:t>
            </a:r>
            <a:r>
              <a:rPr lang="ar-SA" sz="2400" b="1" dirty="0" smtClean="0">
                <a:solidFill>
                  <a:schemeClr val="bg1"/>
                </a:solidFill>
                <a:latin typeface="Times New Roman"/>
                <a:ea typeface="Times New Roman"/>
                <a:cs typeface="B Zar" pitchFamily="2" charset="-78"/>
              </a:rPr>
              <a:t>حاکمیت </a:t>
            </a:r>
            <a:r>
              <a:rPr lang="ar-SA" sz="2400" b="1" dirty="0">
                <a:solidFill>
                  <a:schemeClr val="bg1"/>
                </a:solidFill>
                <a:latin typeface="Times New Roman"/>
                <a:ea typeface="Times New Roman"/>
                <a:cs typeface="B Zar" pitchFamily="2" charset="-78"/>
              </a:rPr>
              <a:t>زمانی از حیث عطف بماسبق شدن</a:t>
            </a:r>
            <a:endParaRPr lang="en-US" sz="2400" b="1" dirty="0">
              <a:solidFill>
                <a:schemeClr val="bg1"/>
              </a:solidFill>
              <a:effectLst/>
              <a:latin typeface="Times New Roman"/>
              <a:ea typeface="Times New Roman"/>
              <a:cs typeface="B Zar" pitchFamily="2" charset="-78"/>
            </a:endParaRPr>
          </a:p>
        </p:txBody>
      </p:sp>
    </p:spTree>
    <p:extLst>
      <p:ext uri="{BB962C8B-B14F-4D97-AF65-F5344CB8AC3E}">
        <p14:creationId xmlns:p14="http://schemas.microsoft.com/office/powerpoint/2010/main" val="1258559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44</TotalTime>
  <Words>557</Words>
  <Application>Microsoft Office PowerPoint</Application>
  <PresentationFormat>On-screen Show (4:3)</PresentationFormat>
  <Paragraphs>131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Hosseinpour-Javad</dc:creator>
  <cp:lastModifiedBy>Hosseinpour-Javad</cp:lastModifiedBy>
  <cp:revision>10</cp:revision>
  <dcterms:created xsi:type="dcterms:W3CDTF">2006-08-16T00:00:00Z</dcterms:created>
  <dcterms:modified xsi:type="dcterms:W3CDTF">2018-01-08T09:00:43Z</dcterms:modified>
</cp:coreProperties>
</file>